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691" r:id="rId3"/>
  </p:sldMasterIdLst>
  <p:notesMasterIdLst>
    <p:notesMasterId r:id="rId80"/>
  </p:notesMasterIdLst>
  <p:sldIdLst>
    <p:sldId id="306" r:id="rId4"/>
    <p:sldId id="316" r:id="rId5"/>
    <p:sldId id="401" r:id="rId6"/>
    <p:sldId id="341" r:id="rId7"/>
    <p:sldId id="327" r:id="rId8"/>
    <p:sldId id="329" r:id="rId9"/>
    <p:sldId id="383" r:id="rId10"/>
    <p:sldId id="384" r:id="rId11"/>
    <p:sldId id="385" r:id="rId12"/>
    <p:sldId id="350" r:id="rId13"/>
    <p:sldId id="386" r:id="rId14"/>
    <p:sldId id="387" r:id="rId15"/>
    <p:sldId id="353" r:id="rId16"/>
    <p:sldId id="354" r:id="rId17"/>
    <p:sldId id="338" r:id="rId18"/>
    <p:sldId id="339" r:id="rId19"/>
    <p:sldId id="335" r:id="rId20"/>
    <p:sldId id="402" r:id="rId21"/>
    <p:sldId id="340" r:id="rId22"/>
    <p:sldId id="337" r:id="rId23"/>
    <p:sldId id="311" r:id="rId24"/>
    <p:sldId id="403" r:id="rId25"/>
    <p:sldId id="323" r:id="rId26"/>
    <p:sldId id="315" r:id="rId27"/>
    <p:sldId id="282" r:id="rId28"/>
    <p:sldId id="280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279" r:id="rId39"/>
    <p:sldId id="374" r:id="rId40"/>
    <p:sldId id="377" r:id="rId41"/>
    <p:sldId id="269" r:id="rId42"/>
    <p:sldId id="270" r:id="rId43"/>
    <p:sldId id="378" r:id="rId44"/>
    <p:sldId id="400" r:id="rId45"/>
    <p:sldId id="404" r:id="rId46"/>
    <p:sldId id="380" r:id="rId47"/>
    <p:sldId id="381" r:id="rId48"/>
    <p:sldId id="373" r:id="rId49"/>
    <p:sldId id="376" r:id="rId50"/>
    <p:sldId id="375" r:id="rId51"/>
    <p:sldId id="396" r:id="rId52"/>
    <p:sldId id="324" r:id="rId53"/>
    <p:sldId id="325" r:id="rId54"/>
    <p:sldId id="326" r:id="rId55"/>
    <p:sldId id="367" r:id="rId56"/>
    <p:sldId id="328" r:id="rId57"/>
    <p:sldId id="368" r:id="rId58"/>
    <p:sldId id="390" r:id="rId59"/>
    <p:sldId id="391" r:id="rId60"/>
    <p:sldId id="392" r:id="rId61"/>
    <p:sldId id="393" r:id="rId62"/>
    <p:sldId id="302" r:id="rId63"/>
    <p:sldId id="304" r:id="rId64"/>
    <p:sldId id="305" r:id="rId65"/>
    <p:sldId id="262" r:id="rId66"/>
    <p:sldId id="394" r:id="rId67"/>
    <p:sldId id="395" r:id="rId68"/>
    <p:sldId id="259" r:id="rId69"/>
    <p:sldId id="318" r:id="rId70"/>
    <p:sldId id="319" r:id="rId71"/>
    <p:sldId id="405" r:id="rId72"/>
    <p:sldId id="317" r:id="rId73"/>
    <p:sldId id="285" r:id="rId74"/>
    <p:sldId id="293" r:id="rId75"/>
    <p:sldId id="267" r:id="rId76"/>
    <p:sldId id="371" r:id="rId77"/>
    <p:sldId id="397" r:id="rId78"/>
    <p:sldId id="398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ohan" id="{AED35D65-8782-4494-A7A4-2B898AFA0B3C}">
          <p14:sldIdLst>
            <p14:sldId id="306"/>
            <p14:sldId id="316"/>
            <p14:sldId id="401"/>
            <p14:sldId id="341"/>
            <p14:sldId id="327"/>
            <p14:sldId id="329"/>
          </p14:sldIdLst>
        </p14:section>
        <p14:section name="Andrew" id="{6AC00C64-1B90-4055-9042-B3FE95CA6AEC}">
          <p14:sldIdLst>
            <p14:sldId id="383"/>
            <p14:sldId id="384"/>
            <p14:sldId id="385"/>
            <p14:sldId id="350"/>
            <p14:sldId id="386"/>
            <p14:sldId id="387"/>
            <p14:sldId id="353"/>
            <p14:sldId id="354"/>
          </p14:sldIdLst>
        </p14:section>
        <p14:section name="Bohan" id="{89769666-5FA7-44BF-9AD5-592DFCDE00E8}">
          <p14:sldIdLst>
            <p14:sldId id="338"/>
            <p14:sldId id="339"/>
            <p14:sldId id="335"/>
            <p14:sldId id="402"/>
            <p14:sldId id="340"/>
            <p14:sldId id="337"/>
            <p14:sldId id="311"/>
            <p14:sldId id="403"/>
          </p14:sldIdLst>
        </p14:section>
        <p14:section name="Kok Hui" id="{ECA2845A-E103-48E8-8A22-5804388DA8A9}">
          <p14:sldIdLst>
            <p14:sldId id="323"/>
            <p14:sldId id="315"/>
            <p14:sldId id="282"/>
            <p14:sldId id="280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279"/>
            <p14:sldId id="374"/>
            <p14:sldId id="377"/>
            <p14:sldId id="269"/>
            <p14:sldId id="270"/>
            <p14:sldId id="378"/>
            <p14:sldId id="400"/>
            <p14:sldId id="404"/>
            <p14:sldId id="380"/>
            <p14:sldId id="381"/>
            <p14:sldId id="373"/>
            <p14:sldId id="376"/>
            <p14:sldId id="375"/>
          </p14:sldIdLst>
        </p14:section>
        <p14:section name="Jason" id="{E703DF5F-CD23-49A2-AB08-E0CCD7A529DF}">
          <p14:sldIdLst>
            <p14:sldId id="396"/>
            <p14:sldId id="324"/>
            <p14:sldId id="325"/>
            <p14:sldId id="326"/>
            <p14:sldId id="367"/>
            <p14:sldId id="328"/>
            <p14:sldId id="368"/>
          </p14:sldIdLst>
        </p14:section>
        <p14:section name="Desmond" id="{80174CCC-F746-48C4-8879-13373EF48A38}">
          <p14:sldIdLst>
            <p14:sldId id="390"/>
            <p14:sldId id="391"/>
            <p14:sldId id="392"/>
            <p14:sldId id="393"/>
            <p14:sldId id="302"/>
            <p14:sldId id="304"/>
            <p14:sldId id="305"/>
            <p14:sldId id="262"/>
            <p14:sldId id="394"/>
            <p14:sldId id="395"/>
            <p14:sldId id="259"/>
            <p14:sldId id="318"/>
            <p14:sldId id="319"/>
            <p14:sldId id="405"/>
          </p14:sldIdLst>
        </p14:section>
        <p14:section name="Edna" id="{B55E89FD-7F4E-4B13-B29F-936AF2BC0649}">
          <p14:sldIdLst>
            <p14:sldId id="317"/>
            <p14:sldId id="285"/>
            <p14:sldId id="293"/>
            <p14:sldId id="267"/>
            <p14:sldId id="371"/>
            <p14:sldId id="397"/>
            <p14:sldId id="3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57EF7E-10D5-4F2C-8B16-EE6A7F28D6A6}" v="610" dt="2022-04-29T00:01:45.9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94" autoAdjust="0"/>
  </p:normalViewPr>
  <p:slideViewPr>
    <p:cSldViewPr snapToGrid="0">
      <p:cViewPr varScale="1">
        <p:scale>
          <a:sx n="60" d="100"/>
          <a:sy n="60" d="100"/>
        </p:scale>
        <p:origin x="96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chung _" userId="6d560be34e5eb377" providerId="LiveId" clId="{F057EF7E-10D5-4F2C-8B16-EE6A7F28D6A6}"/>
    <pc:docChg chg="undo custSel addSld delSld modSld sldOrd delMainMaster addSection modSection">
      <pc:chgData name="khchung _" userId="6d560be34e5eb377" providerId="LiveId" clId="{F057EF7E-10D5-4F2C-8B16-EE6A7F28D6A6}" dt="2022-04-29T01:00:12.856" v="1177" actId="20577"/>
      <pc:docMkLst>
        <pc:docMk/>
      </pc:docMkLst>
      <pc:sldChg chg="del">
        <pc:chgData name="khchung _" userId="6d560be34e5eb377" providerId="LiveId" clId="{F057EF7E-10D5-4F2C-8B16-EE6A7F28D6A6}" dt="2022-04-28T10:58:32.183" v="14" actId="47"/>
        <pc:sldMkLst>
          <pc:docMk/>
          <pc:sldMk cId="273351529" sldId="256"/>
        </pc:sldMkLst>
      </pc:sldChg>
      <pc:sldChg chg="modSp mod ord">
        <pc:chgData name="khchung _" userId="6d560be34e5eb377" providerId="LiveId" clId="{F057EF7E-10D5-4F2C-8B16-EE6A7F28D6A6}" dt="2022-04-28T13:37:20.424" v="320" actId="1076"/>
        <pc:sldMkLst>
          <pc:docMk/>
          <pc:sldMk cId="3640213124" sldId="270"/>
        </pc:sldMkLst>
        <pc:spChg chg="mod">
          <ac:chgData name="khchung _" userId="6d560be34e5eb377" providerId="LiveId" clId="{F057EF7E-10D5-4F2C-8B16-EE6A7F28D6A6}" dt="2022-04-28T13:37:20.424" v="320" actId="1076"/>
          <ac:spMkLst>
            <pc:docMk/>
            <pc:sldMk cId="3640213124" sldId="270"/>
            <ac:spMk id="31" creationId="{41FA3B05-EA34-4A85-AC28-DE71BD7CF893}"/>
          </ac:spMkLst>
        </pc:spChg>
      </pc:sldChg>
      <pc:sldChg chg="delSp modSp del mod modAnim">
        <pc:chgData name="khchung _" userId="6d560be34e5eb377" providerId="LiveId" clId="{F057EF7E-10D5-4F2C-8B16-EE6A7F28D6A6}" dt="2022-04-28T14:06:35.432" v="462" actId="47"/>
        <pc:sldMkLst>
          <pc:docMk/>
          <pc:sldMk cId="1641154369" sldId="271"/>
        </pc:sldMkLst>
        <pc:spChg chg="mod">
          <ac:chgData name="khchung _" userId="6d560be34e5eb377" providerId="LiveId" clId="{F057EF7E-10D5-4F2C-8B16-EE6A7F28D6A6}" dt="2022-04-28T13:38:58.562" v="371" actId="20577"/>
          <ac:spMkLst>
            <pc:docMk/>
            <pc:sldMk cId="1641154369" sldId="271"/>
            <ac:spMk id="2" creationId="{438616FB-3FC8-41F4-ADF6-88B8B12545B1}"/>
          </ac:spMkLst>
        </pc:spChg>
        <pc:spChg chg="mod">
          <ac:chgData name="khchung _" userId="6d560be34e5eb377" providerId="LiveId" clId="{F057EF7E-10D5-4F2C-8B16-EE6A7F28D6A6}" dt="2022-04-28T13:36:01.609" v="222" actId="20577"/>
          <ac:spMkLst>
            <pc:docMk/>
            <pc:sldMk cId="1641154369" sldId="271"/>
            <ac:spMk id="8" creationId="{1BF69D41-3B67-4A5D-9EE3-0BDD63C49EB9}"/>
          </ac:spMkLst>
        </pc:spChg>
        <pc:spChg chg="mod">
          <ac:chgData name="khchung _" userId="6d560be34e5eb377" providerId="LiveId" clId="{F057EF7E-10D5-4F2C-8B16-EE6A7F28D6A6}" dt="2022-04-28T13:37:10.578" v="319" actId="20577"/>
          <ac:spMkLst>
            <pc:docMk/>
            <pc:sldMk cId="1641154369" sldId="271"/>
            <ac:spMk id="9" creationId="{BC70CD67-DCE8-47D9-929F-90A4B141016B}"/>
          </ac:spMkLst>
        </pc:spChg>
        <pc:spChg chg="del mod">
          <ac:chgData name="khchung _" userId="6d560be34e5eb377" providerId="LiveId" clId="{F057EF7E-10D5-4F2C-8B16-EE6A7F28D6A6}" dt="2022-04-28T13:37:47.812" v="323" actId="478"/>
          <ac:spMkLst>
            <pc:docMk/>
            <pc:sldMk cId="1641154369" sldId="271"/>
            <ac:spMk id="31" creationId="{41FA3B05-EA34-4A85-AC28-DE71BD7CF893}"/>
          </ac:spMkLst>
        </pc:spChg>
      </pc:sldChg>
      <pc:sldChg chg="addSp modSp del mod modShow">
        <pc:chgData name="khchung _" userId="6d560be34e5eb377" providerId="LiveId" clId="{F057EF7E-10D5-4F2C-8B16-EE6A7F28D6A6}" dt="2022-04-29T00:04:24.028" v="1136" actId="47"/>
        <pc:sldMkLst>
          <pc:docMk/>
          <pc:sldMk cId="312399421" sldId="277"/>
        </pc:sldMkLst>
        <pc:picChg chg="add mod">
          <ac:chgData name="khchung _" userId="6d560be34e5eb377" providerId="LiveId" clId="{F057EF7E-10D5-4F2C-8B16-EE6A7F28D6A6}" dt="2022-04-28T13:04:27.577" v="191" actId="571"/>
          <ac:picMkLst>
            <pc:docMk/>
            <pc:sldMk cId="312399421" sldId="277"/>
            <ac:picMk id="10" creationId="{8DAA786B-A56F-46A5-8A65-EF0570596437}"/>
          </ac:picMkLst>
        </pc:picChg>
        <pc:picChg chg="mod">
          <ac:chgData name="khchung _" userId="6d560be34e5eb377" providerId="LiveId" clId="{F057EF7E-10D5-4F2C-8B16-EE6A7F28D6A6}" dt="2022-04-28T13:04:35.898" v="194" actId="1076"/>
          <ac:picMkLst>
            <pc:docMk/>
            <pc:sldMk cId="312399421" sldId="277"/>
            <ac:picMk id="16" creationId="{123E263B-7A55-4DC2-9C97-0640759FCA93}"/>
          </ac:picMkLst>
        </pc:picChg>
      </pc:sldChg>
      <pc:sldChg chg="del mod modShow">
        <pc:chgData name="khchung _" userId="6d560be34e5eb377" providerId="LiveId" clId="{F057EF7E-10D5-4F2C-8B16-EE6A7F28D6A6}" dt="2022-04-29T00:04:24.028" v="1136" actId="47"/>
        <pc:sldMkLst>
          <pc:docMk/>
          <pc:sldMk cId="2714575222" sldId="278"/>
        </pc:sldMkLst>
      </pc:sldChg>
      <pc:sldChg chg="addSp delSp modSp mod">
        <pc:chgData name="khchung _" userId="6d560be34e5eb377" providerId="LiveId" clId="{F057EF7E-10D5-4F2C-8B16-EE6A7F28D6A6}" dt="2022-04-28T15:33:07.519" v="915" actId="1076"/>
        <pc:sldMkLst>
          <pc:docMk/>
          <pc:sldMk cId="3541400618" sldId="282"/>
        </pc:sldMkLst>
        <pc:picChg chg="add mod">
          <ac:chgData name="khchung _" userId="6d560be34e5eb377" providerId="LiveId" clId="{F057EF7E-10D5-4F2C-8B16-EE6A7F28D6A6}" dt="2022-04-28T15:33:07.519" v="915" actId="1076"/>
          <ac:picMkLst>
            <pc:docMk/>
            <pc:sldMk cId="3541400618" sldId="282"/>
            <ac:picMk id="3" creationId="{B25C1124-5FD2-4DB9-A289-670AB73FB025}"/>
          </ac:picMkLst>
        </pc:picChg>
        <pc:picChg chg="del">
          <ac:chgData name="khchung _" userId="6d560be34e5eb377" providerId="LiveId" clId="{F057EF7E-10D5-4F2C-8B16-EE6A7F28D6A6}" dt="2022-04-28T15:32:49.559" v="911" actId="478"/>
          <ac:picMkLst>
            <pc:docMk/>
            <pc:sldMk cId="3541400618" sldId="282"/>
            <ac:picMk id="5" creationId="{1F72B452-8EAD-49A2-93A6-3907224CD804}"/>
          </ac:picMkLst>
        </pc:picChg>
      </pc:sldChg>
      <pc:sldChg chg="delSp add del setBg delDesignElem">
        <pc:chgData name="khchung _" userId="6d560be34e5eb377" providerId="LiveId" clId="{F057EF7E-10D5-4F2C-8B16-EE6A7F28D6A6}" dt="2022-04-28T15:40:45.857" v="952"/>
        <pc:sldMkLst>
          <pc:docMk/>
          <pc:sldMk cId="114769864" sldId="306"/>
        </pc:sldMkLst>
        <pc:spChg chg="del">
          <ac:chgData name="khchung _" userId="6d560be34e5eb377" providerId="LiveId" clId="{F057EF7E-10D5-4F2C-8B16-EE6A7F28D6A6}" dt="2022-04-28T15:40:45.857" v="952"/>
          <ac:spMkLst>
            <pc:docMk/>
            <pc:sldMk cId="114769864" sldId="306"/>
            <ac:spMk id="8" creationId="{59EC6FFF-3949-4638-A265-B1515909B9FA}"/>
          </ac:spMkLst>
        </pc:spChg>
        <pc:spChg chg="del">
          <ac:chgData name="khchung _" userId="6d560be34e5eb377" providerId="LiveId" clId="{F057EF7E-10D5-4F2C-8B16-EE6A7F28D6A6}" dt="2022-04-28T15:40:45.857" v="952"/>
          <ac:spMkLst>
            <pc:docMk/>
            <pc:sldMk cId="114769864" sldId="306"/>
            <ac:spMk id="10" creationId="{8C05BC5F-3118-49D0-B18C-5D9CC922C23D}"/>
          </ac:spMkLst>
        </pc:spChg>
        <pc:spChg chg="del">
          <ac:chgData name="khchung _" userId="6d560be34e5eb377" providerId="LiveId" clId="{F057EF7E-10D5-4F2C-8B16-EE6A7F28D6A6}" dt="2022-04-28T15:40:45.857" v="952"/>
          <ac:spMkLst>
            <pc:docMk/>
            <pc:sldMk cId="114769864" sldId="306"/>
            <ac:spMk id="12" creationId="{9A4B1E59-3C8A-453C-B841-6AB3B0CF7069}"/>
          </ac:spMkLst>
        </pc:spChg>
      </pc:sldChg>
      <pc:sldChg chg="delSp add del setBg delDesignElem">
        <pc:chgData name="khchung _" userId="6d560be34e5eb377" providerId="LiveId" clId="{F057EF7E-10D5-4F2C-8B16-EE6A7F28D6A6}" dt="2022-04-28T15:41:07.475" v="957"/>
        <pc:sldMkLst>
          <pc:docMk/>
          <pc:sldMk cId="999787651" sldId="311"/>
        </pc:sldMkLst>
        <pc:spChg chg="del">
          <ac:chgData name="khchung _" userId="6d560be34e5eb377" providerId="LiveId" clId="{F057EF7E-10D5-4F2C-8B16-EE6A7F28D6A6}" dt="2022-04-28T15:41:07.475" v="957"/>
          <ac:spMkLst>
            <pc:docMk/>
            <pc:sldMk cId="999787651" sldId="311"/>
            <ac:spMk id="12" creationId="{B4AAD3FD-83A5-4B89-9F8F-01B8870865BE}"/>
          </ac:spMkLst>
        </pc:spChg>
        <pc:spChg chg="del">
          <ac:chgData name="khchung _" userId="6d560be34e5eb377" providerId="LiveId" clId="{F057EF7E-10D5-4F2C-8B16-EE6A7F28D6A6}" dt="2022-04-28T15:41:07.475" v="957"/>
          <ac:spMkLst>
            <pc:docMk/>
            <pc:sldMk cId="999787651" sldId="311"/>
            <ac:spMk id="14" creationId="{61752F1D-FC0F-4103-9584-630E643CCDA6}"/>
          </ac:spMkLst>
        </pc:spChg>
        <pc:spChg chg="del">
          <ac:chgData name="khchung _" userId="6d560be34e5eb377" providerId="LiveId" clId="{F057EF7E-10D5-4F2C-8B16-EE6A7F28D6A6}" dt="2022-04-28T15:41:07.475" v="957"/>
          <ac:spMkLst>
            <pc:docMk/>
            <pc:sldMk cId="999787651" sldId="311"/>
            <ac:spMk id="16" creationId="{70151CB7-E7DE-4917-B831-01DF9CE01306}"/>
          </ac:spMkLst>
        </pc:spChg>
        <pc:spChg chg="del">
          <ac:chgData name="khchung _" userId="6d560be34e5eb377" providerId="LiveId" clId="{F057EF7E-10D5-4F2C-8B16-EE6A7F28D6A6}" dt="2022-04-28T15:41:07.475" v="957"/>
          <ac:spMkLst>
            <pc:docMk/>
            <pc:sldMk cId="999787651" sldId="311"/>
            <ac:spMk id="18" creationId="{A92A1116-1C84-41DF-B803-1F7B0883EC82}"/>
          </ac:spMkLst>
        </pc:spChg>
      </pc:sldChg>
      <pc:sldChg chg="add del">
        <pc:chgData name="khchung _" userId="6d560be34e5eb377" providerId="LiveId" clId="{F057EF7E-10D5-4F2C-8B16-EE6A7F28D6A6}" dt="2022-04-28T15:40:45.857" v="952"/>
        <pc:sldMkLst>
          <pc:docMk/>
          <pc:sldMk cId="1999534546" sldId="316"/>
        </pc:sldMkLst>
      </pc:sldChg>
      <pc:sldChg chg="modSp add del mod">
        <pc:chgData name="khchung _" userId="6d560be34e5eb377" providerId="LiveId" clId="{F057EF7E-10D5-4F2C-8B16-EE6A7F28D6A6}" dt="2022-04-29T00:01:48.613" v="1128" actId="47"/>
        <pc:sldMkLst>
          <pc:docMk/>
          <pc:sldMk cId="1820245742" sldId="321"/>
        </pc:sldMkLst>
        <pc:spChg chg="mod">
          <ac:chgData name="khchung _" userId="6d560be34e5eb377" providerId="LiveId" clId="{F057EF7E-10D5-4F2C-8B16-EE6A7F28D6A6}" dt="2022-04-28T15:39:45.070" v="949" actId="20577"/>
          <ac:spMkLst>
            <pc:docMk/>
            <pc:sldMk cId="1820245742" sldId="321"/>
            <ac:spMk id="8" creationId="{E470A771-776F-4364-B29D-1F3D367BDAA7}"/>
          </ac:spMkLst>
        </pc:spChg>
        <pc:graphicFrameChg chg="modGraphic">
          <ac:chgData name="khchung _" userId="6d560be34e5eb377" providerId="LiveId" clId="{F057EF7E-10D5-4F2C-8B16-EE6A7F28D6A6}" dt="2022-04-28T15:37:32.444" v="925" actId="20577"/>
          <ac:graphicFrameMkLst>
            <pc:docMk/>
            <pc:sldMk cId="1820245742" sldId="321"/>
            <ac:graphicFrameMk id="7" creationId="{38694400-C981-45F8-BAB3-62F520F86F91}"/>
          </ac:graphicFrameMkLst>
        </pc:graphicFrameChg>
      </pc:sldChg>
      <pc:sldChg chg="delSp modSp mod">
        <pc:chgData name="khchung _" userId="6d560be34e5eb377" providerId="LiveId" clId="{F057EF7E-10D5-4F2C-8B16-EE6A7F28D6A6}" dt="2022-04-28T15:36:08.463" v="917" actId="20577"/>
        <pc:sldMkLst>
          <pc:docMk/>
          <pc:sldMk cId="3259303776" sldId="323"/>
        </pc:sldMkLst>
        <pc:spChg chg="del">
          <ac:chgData name="khchung _" userId="6d560be34e5eb377" providerId="LiveId" clId="{F057EF7E-10D5-4F2C-8B16-EE6A7F28D6A6}" dt="2022-04-28T11:05:33.355" v="88" actId="478"/>
          <ac:spMkLst>
            <pc:docMk/>
            <pc:sldMk cId="3259303776" sldId="323"/>
            <ac:spMk id="5" creationId="{678F8AD6-8E47-4FFC-8841-CFFF5D5C4CD7}"/>
          </ac:spMkLst>
        </pc:spChg>
        <pc:graphicFrameChg chg="modGraphic">
          <ac:chgData name="khchung _" userId="6d560be34e5eb377" providerId="LiveId" clId="{F057EF7E-10D5-4F2C-8B16-EE6A7F28D6A6}" dt="2022-04-28T15:36:08.463" v="917" actId="20577"/>
          <ac:graphicFrameMkLst>
            <pc:docMk/>
            <pc:sldMk cId="3259303776" sldId="323"/>
            <ac:graphicFrameMk id="6" creationId="{92FB3839-BEF0-45AD-AD1E-FACB3824BEAB}"/>
          </ac:graphicFrameMkLst>
        </pc:graphicFrameChg>
      </pc:sldChg>
      <pc:sldChg chg="add del">
        <pc:chgData name="khchung _" userId="6d560be34e5eb377" providerId="LiveId" clId="{F057EF7E-10D5-4F2C-8B16-EE6A7F28D6A6}" dt="2022-04-28T15:40:45.857" v="952"/>
        <pc:sldMkLst>
          <pc:docMk/>
          <pc:sldMk cId="2316666961" sldId="327"/>
        </pc:sldMkLst>
      </pc:sldChg>
      <pc:sldChg chg="add del">
        <pc:chgData name="khchung _" userId="6d560be34e5eb377" providerId="LiveId" clId="{F057EF7E-10D5-4F2C-8B16-EE6A7F28D6A6}" dt="2022-04-28T15:40:45.857" v="952"/>
        <pc:sldMkLst>
          <pc:docMk/>
          <pc:sldMk cId="503075522" sldId="329"/>
        </pc:sldMkLst>
      </pc:sldChg>
      <pc:sldChg chg="add del">
        <pc:chgData name="khchung _" userId="6d560be34e5eb377" providerId="LiveId" clId="{F057EF7E-10D5-4F2C-8B16-EE6A7F28D6A6}" dt="2022-04-28T15:41:07.475" v="957"/>
        <pc:sldMkLst>
          <pc:docMk/>
          <pc:sldMk cId="3010762998" sldId="335"/>
        </pc:sldMkLst>
      </pc:sldChg>
      <pc:sldChg chg="delSp add del setBg delDesignElem">
        <pc:chgData name="khchung _" userId="6d560be34e5eb377" providerId="LiveId" clId="{F057EF7E-10D5-4F2C-8B16-EE6A7F28D6A6}" dt="2022-04-28T15:41:07.475" v="957"/>
        <pc:sldMkLst>
          <pc:docMk/>
          <pc:sldMk cId="2241598521" sldId="337"/>
        </pc:sldMkLst>
        <pc:spChg chg="del">
          <ac:chgData name="khchung _" userId="6d560be34e5eb377" providerId="LiveId" clId="{F057EF7E-10D5-4F2C-8B16-EE6A7F28D6A6}" dt="2022-04-28T15:41:07.475" v="957"/>
          <ac:spMkLst>
            <pc:docMk/>
            <pc:sldMk cId="2241598521" sldId="337"/>
            <ac:spMk id="12" creationId="{B4AAD3FD-83A5-4B89-9F8F-01B8870865BE}"/>
          </ac:spMkLst>
        </pc:spChg>
        <pc:spChg chg="del">
          <ac:chgData name="khchung _" userId="6d560be34e5eb377" providerId="LiveId" clId="{F057EF7E-10D5-4F2C-8B16-EE6A7F28D6A6}" dt="2022-04-28T15:41:07.475" v="957"/>
          <ac:spMkLst>
            <pc:docMk/>
            <pc:sldMk cId="2241598521" sldId="337"/>
            <ac:spMk id="14" creationId="{61752F1D-FC0F-4103-9584-630E643CCDA6}"/>
          </ac:spMkLst>
        </pc:spChg>
        <pc:spChg chg="del">
          <ac:chgData name="khchung _" userId="6d560be34e5eb377" providerId="LiveId" clId="{F057EF7E-10D5-4F2C-8B16-EE6A7F28D6A6}" dt="2022-04-28T15:41:07.475" v="957"/>
          <ac:spMkLst>
            <pc:docMk/>
            <pc:sldMk cId="2241598521" sldId="337"/>
            <ac:spMk id="16" creationId="{70151CB7-E7DE-4917-B831-01DF9CE01306}"/>
          </ac:spMkLst>
        </pc:spChg>
        <pc:spChg chg="del">
          <ac:chgData name="khchung _" userId="6d560be34e5eb377" providerId="LiveId" clId="{F057EF7E-10D5-4F2C-8B16-EE6A7F28D6A6}" dt="2022-04-28T15:41:07.475" v="957"/>
          <ac:spMkLst>
            <pc:docMk/>
            <pc:sldMk cId="2241598521" sldId="337"/>
            <ac:spMk id="18" creationId="{A92A1116-1C84-41DF-B803-1F7B0883EC82}"/>
          </ac:spMkLst>
        </pc:spChg>
      </pc:sldChg>
      <pc:sldChg chg="add del">
        <pc:chgData name="khchung _" userId="6d560be34e5eb377" providerId="LiveId" clId="{F057EF7E-10D5-4F2C-8B16-EE6A7F28D6A6}" dt="2022-04-28T15:41:07.475" v="957"/>
        <pc:sldMkLst>
          <pc:docMk/>
          <pc:sldMk cId="1710554664" sldId="338"/>
        </pc:sldMkLst>
      </pc:sldChg>
      <pc:sldChg chg="add del">
        <pc:chgData name="khchung _" userId="6d560be34e5eb377" providerId="LiveId" clId="{F057EF7E-10D5-4F2C-8B16-EE6A7F28D6A6}" dt="2022-04-28T15:41:07.475" v="957"/>
        <pc:sldMkLst>
          <pc:docMk/>
          <pc:sldMk cId="993607174" sldId="339"/>
        </pc:sldMkLst>
      </pc:sldChg>
      <pc:sldChg chg="delSp add del setBg delDesignElem">
        <pc:chgData name="khchung _" userId="6d560be34e5eb377" providerId="LiveId" clId="{F057EF7E-10D5-4F2C-8B16-EE6A7F28D6A6}" dt="2022-04-28T15:41:07.475" v="957"/>
        <pc:sldMkLst>
          <pc:docMk/>
          <pc:sldMk cId="3163922859" sldId="340"/>
        </pc:sldMkLst>
        <pc:spChg chg="del">
          <ac:chgData name="khchung _" userId="6d560be34e5eb377" providerId="LiveId" clId="{F057EF7E-10D5-4F2C-8B16-EE6A7F28D6A6}" dt="2022-04-28T15:41:07.475" v="957"/>
          <ac:spMkLst>
            <pc:docMk/>
            <pc:sldMk cId="3163922859" sldId="340"/>
            <ac:spMk id="12" creationId="{B4AAD3FD-83A5-4B89-9F8F-01B8870865BE}"/>
          </ac:spMkLst>
        </pc:spChg>
        <pc:spChg chg="del">
          <ac:chgData name="khchung _" userId="6d560be34e5eb377" providerId="LiveId" clId="{F057EF7E-10D5-4F2C-8B16-EE6A7F28D6A6}" dt="2022-04-28T15:41:07.475" v="957"/>
          <ac:spMkLst>
            <pc:docMk/>
            <pc:sldMk cId="3163922859" sldId="340"/>
            <ac:spMk id="14" creationId="{61752F1D-FC0F-4103-9584-630E643CCDA6}"/>
          </ac:spMkLst>
        </pc:spChg>
        <pc:spChg chg="del">
          <ac:chgData name="khchung _" userId="6d560be34e5eb377" providerId="LiveId" clId="{F057EF7E-10D5-4F2C-8B16-EE6A7F28D6A6}" dt="2022-04-28T15:41:07.475" v="957"/>
          <ac:spMkLst>
            <pc:docMk/>
            <pc:sldMk cId="3163922859" sldId="340"/>
            <ac:spMk id="16" creationId="{70151CB7-E7DE-4917-B831-01DF9CE01306}"/>
          </ac:spMkLst>
        </pc:spChg>
        <pc:spChg chg="del">
          <ac:chgData name="khchung _" userId="6d560be34e5eb377" providerId="LiveId" clId="{F057EF7E-10D5-4F2C-8B16-EE6A7F28D6A6}" dt="2022-04-28T15:41:07.475" v="957"/>
          <ac:spMkLst>
            <pc:docMk/>
            <pc:sldMk cId="3163922859" sldId="340"/>
            <ac:spMk id="18" creationId="{A92A1116-1C84-41DF-B803-1F7B0883EC82}"/>
          </ac:spMkLst>
        </pc:spChg>
      </pc:sldChg>
      <pc:sldChg chg="modSp add del mod">
        <pc:chgData name="khchung _" userId="6d560be34e5eb377" providerId="LiveId" clId="{F057EF7E-10D5-4F2C-8B16-EE6A7F28D6A6}" dt="2022-04-29T00:53:48.129" v="1172" actId="20577"/>
        <pc:sldMkLst>
          <pc:docMk/>
          <pc:sldMk cId="1772872870" sldId="341"/>
        </pc:sldMkLst>
        <pc:spChg chg="mod">
          <ac:chgData name="khchung _" userId="6d560be34e5eb377" providerId="LiveId" clId="{F057EF7E-10D5-4F2C-8B16-EE6A7F28D6A6}" dt="2022-04-29T00:53:48.129" v="1172" actId="20577"/>
          <ac:spMkLst>
            <pc:docMk/>
            <pc:sldMk cId="1772872870" sldId="341"/>
            <ac:spMk id="59" creationId="{C0D7CE3B-EC60-499C-A7A7-B20F590F5A4C}"/>
          </ac:spMkLst>
        </pc:spChg>
      </pc:sldChg>
      <pc:sldChg chg="modSp mod">
        <pc:chgData name="khchung _" userId="6d560be34e5eb377" providerId="LiveId" clId="{F057EF7E-10D5-4F2C-8B16-EE6A7F28D6A6}" dt="2022-04-29T00:03:46.014" v="1129" actId="20577"/>
        <pc:sldMkLst>
          <pc:docMk/>
          <pc:sldMk cId="2994278709" sldId="355"/>
        </pc:sldMkLst>
        <pc:spChg chg="mod">
          <ac:chgData name="khchung _" userId="6d560be34e5eb377" providerId="LiveId" clId="{F057EF7E-10D5-4F2C-8B16-EE6A7F28D6A6}" dt="2022-04-29T00:03:46.014" v="1129" actId="20577"/>
          <ac:spMkLst>
            <pc:docMk/>
            <pc:sldMk cId="2994278709" sldId="355"/>
            <ac:spMk id="14" creationId="{D2FA8F82-AF4B-4898-9C82-BE22F72113CA}"/>
          </ac:spMkLst>
        </pc:spChg>
      </pc:sldChg>
      <pc:sldChg chg="modSp mod">
        <pc:chgData name="khchung _" userId="6d560be34e5eb377" providerId="LiveId" clId="{F057EF7E-10D5-4F2C-8B16-EE6A7F28D6A6}" dt="2022-04-29T00:05:04.688" v="1159" actId="20577"/>
        <pc:sldMkLst>
          <pc:docMk/>
          <pc:sldMk cId="4150943664" sldId="358"/>
        </pc:sldMkLst>
        <pc:spChg chg="mod">
          <ac:chgData name="khchung _" userId="6d560be34e5eb377" providerId="LiveId" clId="{F057EF7E-10D5-4F2C-8B16-EE6A7F28D6A6}" dt="2022-04-29T00:05:04.688" v="1159" actId="20577"/>
          <ac:spMkLst>
            <pc:docMk/>
            <pc:sldMk cId="4150943664" sldId="358"/>
            <ac:spMk id="4" creationId="{1EEDEA11-45D1-45D7-8690-93EDD57A14D2}"/>
          </ac:spMkLst>
        </pc:spChg>
      </pc:sldChg>
      <pc:sldChg chg="modSp mod">
        <pc:chgData name="khchung _" userId="6d560be34e5eb377" providerId="LiveId" clId="{F057EF7E-10D5-4F2C-8B16-EE6A7F28D6A6}" dt="2022-04-29T00:05:09.658" v="1168" actId="20577"/>
        <pc:sldMkLst>
          <pc:docMk/>
          <pc:sldMk cId="3180344434" sldId="359"/>
        </pc:sldMkLst>
        <pc:spChg chg="mod">
          <ac:chgData name="khchung _" userId="6d560be34e5eb377" providerId="LiveId" clId="{F057EF7E-10D5-4F2C-8B16-EE6A7F28D6A6}" dt="2022-04-29T00:05:09.658" v="1168" actId="20577"/>
          <ac:spMkLst>
            <pc:docMk/>
            <pc:sldMk cId="3180344434" sldId="359"/>
            <ac:spMk id="4" creationId="{1EEDEA11-45D1-45D7-8690-93EDD57A14D2}"/>
          </ac:spMkLst>
        </pc:spChg>
      </pc:sldChg>
      <pc:sldChg chg="modSp mod">
        <pc:chgData name="khchung _" userId="6d560be34e5eb377" providerId="LiveId" clId="{F057EF7E-10D5-4F2C-8B16-EE6A7F28D6A6}" dt="2022-04-29T00:04:00.929" v="1131" actId="115"/>
        <pc:sldMkLst>
          <pc:docMk/>
          <pc:sldMk cId="1119161076" sldId="361"/>
        </pc:sldMkLst>
        <pc:graphicFrameChg chg="modGraphic">
          <ac:chgData name="khchung _" userId="6d560be34e5eb377" providerId="LiveId" clId="{F057EF7E-10D5-4F2C-8B16-EE6A7F28D6A6}" dt="2022-04-29T00:04:00.929" v="1131" actId="115"/>
          <ac:graphicFrameMkLst>
            <pc:docMk/>
            <pc:sldMk cId="1119161076" sldId="361"/>
            <ac:graphicFrameMk id="20" creationId="{22DA7337-D4AA-44A1-B4E3-78A65FE05ECC}"/>
          </ac:graphicFrameMkLst>
        </pc:graphicFrameChg>
      </pc:sldChg>
      <pc:sldChg chg="addSp delSp modSp mod">
        <pc:chgData name="khchung _" userId="6d560be34e5eb377" providerId="LiveId" clId="{F057EF7E-10D5-4F2C-8B16-EE6A7F28D6A6}" dt="2022-04-28T12:44:55.737" v="165" actId="1076"/>
        <pc:sldMkLst>
          <pc:docMk/>
          <pc:sldMk cId="3561786171" sldId="362"/>
        </pc:sldMkLst>
        <pc:spChg chg="mod">
          <ac:chgData name="khchung _" userId="6d560be34e5eb377" providerId="LiveId" clId="{F057EF7E-10D5-4F2C-8B16-EE6A7F28D6A6}" dt="2022-04-28T12:44:55.737" v="165" actId="1076"/>
          <ac:spMkLst>
            <pc:docMk/>
            <pc:sldMk cId="3561786171" sldId="362"/>
            <ac:spMk id="35" creationId="{7BA180C9-502B-4232-9560-81DC658D031E}"/>
          </ac:spMkLst>
        </pc:spChg>
        <pc:graphicFrameChg chg="add del mod modGraphic">
          <ac:chgData name="khchung _" userId="6d560be34e5eb377" providerId="LiveId" clId="{F057EF7E-10D5-4F2C-8B16-EE6A7F28D6A6}" dt="2022-04-28T12:44:51.813" v="164" actId="1076"/>
          <ac:graphicFrameMkLst>
            <pc:docMk/>
            <pc:sldMk cId="3561786171" sldId="362"/>
            <ac:graphicFrameMk id="36" creationId="{9C99921F-7108-4B01-857C-F616FEB157AD}"/>
          </ac:graphicFrameMkLst>
        </pc:graphicFrameChg>
      </pc:sldChg>
      <pc:sldChg chg="modSp mod">
        <pc:chgData name="khchung _" userId="6d560be34e5eb377" providerId="LiveId" clId="{F057EF7E-10D5-4F2C-8B16-EE6A7F28D6A6}" dt="2022-04-29T01:00:12.856" v="1177" actId="20577"/>
        <pc:sldMkLst>
          <pc:docMk/>
          <pc:sldMk cId="2278729628" sldId="363"/>
        </pc:sldMkLst>
        <pc:spChg chg="mod">
          <ac:chgData name="khchung _" userId="6d560be34e5eb377" providerId="LiveId" clId="{F057EF7E-10D5-4F2C-8B16-EE6A7F28D6A6}" dt="2022-04-29T00:04:11.756" v="1135" actId="20577"/>
          <ac:spMkLst>
            <pc:docMk/>
            <pc:sldMk cId="2278729628" sldId="363"/>
            <ac:spMk id="35" creationId="{7BA180C9-502B-4232-9560-81DC658D031E}"/>
          </ac:spMkLst>
        </pc:spChg>
        <pc:graphicFrameChg chg="modGraphic">
          <ac:chgData name="khchung _" userId="6d560be34e5eb377" providerId="LiveId" clId="{F057EF7E-10D5-4F2C-8B16-EE6A7F28D6A6}" dt="2022-04-29T01:00:12.856" v="1177" actId="20577"/>
          <ac:graphicFrameMkLst>
            <pc:docMk/>
            <pc:sldMk cId="2278729628" sldId="363"/>
            <ac:graphicFrameMk id="5" creationId="{2A4038D3-3C14-431E-949D-056323F4338B}"/>
          </ac:graphicFrameMkLst>
        </pc:graphicFrameChg>
      </pc:sldChg>
      <pc:sldChg chg="del mod modShow">
        <pc:chgData name="khchung _" userId="6d560be34e5eb377" providerId="LiveId" clId="{F057EF7E-10D5-4F2C-8B16-EE6A7F28D6A6}" dt="2022-04-28T14:06:38.981" v="463" actId="47"/>
        <pc:sldMkLst>
          <pc:docMk/>
          <pc:sldMk cId="398954428" sldId="364"/>
        </pc:sldMkLst>
      </pc:sldChg>
      <pc:sldChg chg="modSp del mod ord">
        <pc:chgData name="khchung _" userId="6d560be34e5eb377" providerId="LiveId" clId="{F057EF7E-10D5-4F2C-8B16-EE6A7F28D6A6}" dt="2022-04-28T14:06:42.128" v="464" actId="47"/>
        <pc:sldMkLst>
          <pc:docMk/>
          <pc:sldMk cId="672567787" sldId="365"/>
        </pc:sldMkLst>
        <pc:spChg chg="mod">
          <ac:chgData name="khchung _" userId="6d560be34e5eb377" providerId="LiveId" clId="{F057EF7E-10D5-4F2C-8B16-EE6A7F28D6A6}" dt="2022-04-28T13:39:59.318" v="381" actId="20577"/>
          <ac:spMkLst>
            <pc:docMk/>
            <pc:sldMk cId="672567787" sldId="365"/>
            <ac:spMk id="8" creationId="{1BF69D41-3B67-4A5D-9EE3-0BDD63C49EB9}"/>
          </ac:spMkLst>
        </pc:spChg>
        <pc:spChg chg="mod">
          <ac:chgData name="khchung _" userId="6d560be34e5eb377" providerId="LiveId" clId="{F057EF7E-10D5-4F2C-8B16-EE6A7F28D6A6}" dt="2022-04-28T14:00:27.765" v="442" actId="20577"/>
          <ac:spMkLst>
            <pc:docMk/>
            <pc:sldMk cId="672567787" sldId="365"/>
            <ac:spMk id="10" creationId="{71DB4083-DE5E-4300-B869-F3C45FCBE8A7}"/>
          </ac:spMkLst>
        </pc:spChg>
      </pc:sldChg>
      <pc:sldChg chg="modSp">
        <pc:chgData name="khchung _" userId="6d560be34e5eb377" providerId="LiveId" clId="{F057EF7E-10D5-4F2C-8B16-EE6A7F28D6A6}" dt="2022-04-28T23:10:14.984" v="1112" actId="20577"/>
        <pc:sldMkLst>
          <pc:docMk/>
          <pc:sldMk cId="2414707328" sldId="373"/>
        </pc:sldMkLst>
        <pc:spChg chg="mod">
          <ac:chgData name="khchung _" userId="6d560be34e5eb377" providerId="LiveId" clId="{F057EF7E-10D5-4F2C-8B16-EE6A7F28D6A6}" dt="2022-04-28T23:10:14.984" v="1112" actId="20577"/>
          <ac:spMkLst>
            <pc:docMk/>
            <pc:sldMk cId="2414707328" sldId="373"/>
            <ac:spMk id="35" creationId="{F65B7C50-685A-4F27-BA03-91D052929B33}"/>
          </ac:spMkLst>
        </pc:spChg>
      </pc:sldChg>
      <pc:sldChg chg="modAnim">
        <pc:chgData name="khchung _" userId="6d560be34e5eb377" providerId="LiveId" clId="{F057EF7E-10D5-4F2C-8B16-EE6A7F28D6A6}" dt="2022-04-28T23:10:55.070" v="1126"/>
        <pc:sldMkLst>
          <pc:docMk/>
          <pc:sldMk cId="4265412493" sldId="376"/>
        </pc:sldMkLst>
      </pc:sldChg>
      <pc:sldChg chg="addSp delSp modSp mod ord delAnim modAnim">
        <pc:chgData name="khchung _" userId="6d560be34e5eb377" providerId="LiveId" clId="{F057EF7E-10D5-4F2C-8B16-EE6A7F28D6A6}" dt="2022-04-28T22:53:20.427" v="1092"/>
        <pc:sldMkLst>
          <pc:docMk/>
          <pc:sldMk cId="2125775799" sldId="378"/>
        </pc:sldMkLst>
        <pc:spChg chg="add mod">
          <ac:chgData name="khchung _" userId="6d560be34e5eb377" providerId="LiveId" clId="{F057EF7E-10D5-4F2C-8B16-EE6A7F28D6A6}" dt="2022-04-28T14:09:57.883" v="517" actId="404"/>
          <ac:spMkLst>
            <pc:docMk/>
            <pc:sldMk cId="2125775799" sldId="378"/>
            <ac:spMk id="2" creationId="{5DE9B6D7-37D2-407B-9521-95EB8DBADCB1}"/>
          </ac:spMkLst>
        </pc:spChg>
        <pc:spChg chg="mod">
          <ac:chgData name="khchung _" userId="6d560be34e5eb377" providerId="LiveId" clId="{F057EF7E-10D5-4F2C-8B16-EE6A7F28D6A6}" dt="2022-04-28T15:19:34.483" v="904" actId="14100"/>
          <ac:spMkLst>
            <pc:docMk/>
            <pc:sldMk cId="2125775799" sldId="378"/>
            <ac:spMk id="5" creationId="{1FA5D424-A91E-458E-85D7-06D96F516114}"/>
          </ac:spMkLst>
        </pc:spChg>
        <pc:spChg chg="add del">
          <ac:chgData name="khchung _" userId="6d560be34e5eb377" providerId="LiveId" clId="{F057EF7E-10D5-4F2C-8B16-EE6A7F28D6A6}" dt="2022-04-28T22:42:11.830" v="973"/>
          <ac:spMkLst>
            <pc:docMk/>
            <pc:sldMk cId="2125775799" sldId="378"/>
            <ac:spMk id="7" creationId="{92555921-2CAC-417C-A3C3-6330548DC4EB}"/>
          </ac:spMkLst>
        </pc:spChg>
        <pc:spChg chg="mod">
          <ac:chgData name="khchung _" userId="6d560be34e5eb377" providerId="LiveId" clId="{F057EF7E-10D5-4F2C-8B16-EE6A7F28D6A6}" dt="2022-04-28T13:40:09.964" v="391" actId="20577"/>
          <ac:spMkLst>
            <pc:docMk/>
            <pc:sldMk cId="2125775799" sldId="378"/>
            <ac:spMk id="8" creationId="{1BF69D41-3B67-4A5D-9EE3-0BDD63C49EB9}"/>
          </ac:spMkLst>
        </pc:spChg>
        <pc:spChg chg="mod">
          <ac:chgData name="khchung _" userId="6d560be34e5eb377" providerId="LiveId" clId="{F057EF7E-10D5-4F2C-8B16-EE6A7F28D6A6}" dt="2022-04-28T14:06:23.578" v="459"/>
          <ac:spMkLst>
            <pc:docMk/>
            <pc:sldMk cId="2125775799" sldId="378"/>
            <ac:spMk id="9" creationId="{BC70CD67-DCE8-47D9-929F-90A4B141016B}"/>
          </ac:spMkLst>
        </pc:spChg>
        <pc:spChg chg="mod">
          <ac:chgData name="khchung _" userId="6d560be34e5eb377" providerId="LiveId" clId="{F057EF7E-10D5-4F2C-8B16-EE6A7F28D6A6}" dt="2022-04-28T22:21:51.788" v="962" actId="20577"/>
          <ac:spMkLst>
            <pc:docMk/>
            <pc:sldMk cId="2125775799" sldId="378"/>
            <ac:spMk id="10" creationId="{71DB4083-DE5E-4300-B869-F3C45FCBE8A7}"/>
          </ac:spMkLst>
        </pc:spChg>
        <pc:spChg chg="add del">
          <ac:chgData name="khchung _" userId="6d560be34e5eb377" providerId="LiveId" clId="{F057EF7E-10D5-4F2C-8B16-EE6A7F28D6A6}" dt="2022-04-28T22:42:17.186" v="975"/>
          <ac:spMkLst>
            <pc:docMk/>
            <pc:sldMk cId="2125775799" sldId="378"/>
            <ac:spMk id="11" creationId="{F95EE4A3-691E-43C1-AFBA-F4CBAA194CA1}"/>
          </ac:spMkLst>
        </pc:spChg>
        <pc:spChg chg="add mod">
          <ac:chgData name="khchung _" userId="6d560be34e5eb377" providerId="LiveId" clId="{F057EF7E-10D5-4F2C-8B16-EE6A7F28D6A6}" dt="2022-04-28T15:19:39.006" v="905" actId="14100"/>
          <ac:spMkLst>
            <pc:docMk/>
            <pc:sldMk cId="2125775799" sldId="378"/>
            <ac:spMk id="12" creationId="{DC6631C0-4496-43C3-8B99-CF877FE78006}"/>
          </ac:spMkLst>
        </pc:spChg>
        <pc:spChg chg="del">
          <ac:chgData name="khchung _" userId="6d560be34e5eb377" providerId="LiveId" clId="{F057EF7E-10D5-4F2C-8B16-EE6A7F28D6A6}" dt="2022-04-28T14:04:25.125" v="448" actId="478"/>
          <ac:spMkLst>
            <pc:docMk/>
            <pc:sldMk cId="2125775799" sldId="378"/>
            <ac:spMk id="16" creationId="{7D136018-C193-4700-A456-A2D5D5239F85}"/>
          </ac:spMkLst>
        </pc:spChg>
        <pc:spChg chg="add mod">
          <ac:chgData name="khchung _" userId="6d560be34e5eb377" providerId="LiveId" clId="{F057EF7E-10D5-4F2C-8B16-EE6A7F28D6A6}" dt="2022-04-28T15:05:37.022" v="838" actId="1076"/>
          <ac:spMkLst>
            <pc:docMk/>
            <pc:sldMk cId="2125775799" sldId="378"/>
            <ac:spMk id="18" creationId="{2E994106-3C87-42B2-8927-3B1290528DE9}"/>
          </ac:spMkLst>
        </pc:spChg>
        <pc:spChg chg="add mod">
          <ac:chgData name="khchung _" userId="6d560be34e5eb377" providerId="LiveId" clId="{F057EF7E-10D5-4F2C-8B16-EE6A7F28D6A6}" dt="2022-04-28T15:02:07.937" v="697" actId="1076"/>
          <ac:spMkLst>
            <pc:docMk/>
            <pc:sldMk cId="2125775799" sldId="378"/>
            <ac:spMk id="19" creationId="{E72025DA-B740-432C-B20A-0C8087C358FE}"/>
          </ac:spMkLst>
        </pc:spChg>
        <pc:spChg chg="add del mod">
          <ac:chgData name="khchung _" userId="6d560be34e5eb377" providerId="LiveId" clId="{F057EF7E-10D5-4F2C-8B16-EE6A7F28D6A6}" dt="2022-04-28T15:10:41.843" v="891" actId="478"/>
          <ac:spMkLst>
            <pc:docMk/>
            <pc:sldMk cId="2125775799" sldId="378"/>
            <ac:spMk id="20" creationId="{6B6457ED-D0CA-4150-836C-5E4E0F42D2EA}"/>
          </ac:spMkLst>
        </pc:spChg>
        <pc:spChg chg="add mod">
          <ac:chgData name="khchung _" userId="6d560be34e5eb377" providerId="LiveId" clId="{F057EF7E-10D5-4F2C-8B16-EE6A7F28D6A6}" dt="2022-04-28T22:53:04.486" v="1089" actId="164"/>
          <ac:spMkLst>
            <pc:docMk/>
            <pc:sldMk cId="2125775799" sldId="378"/>
            <ac:spMk id="22" creationId="{F7AC648E-6C7C-4E95-AC84-752ED5BDF259}"/>
          </ac:spMkLst>
        </pc:spChg>
        <pc:spChg chg="add del mod">
          <ac:chgData name="khchung _" userId="6d560be34e5eb377" providerId="LiveId" clId="{F057EF7E-10D5-4F2C-8B16-EE6A7F28D6A6}" dt="2022-04-28T22:50:37.201" v="1061"/>
          <ac:spMkLst>
            <pc:docMk/>
            <pc:sldMk cId="2125775799" sldId="378"/>
            <ac:spMk id="23" creationId="{B7E3BC8B-EB73-4995-B8FF-8254426225A6}"/>
          </ac:spMkLst>
        </pc:spChg>
        <pc:spChg chg="add mod">
          <ac:chgData name="khchung _" userId="6d560be34e5eb377" providerId="LiveId" clId="{F057EF7E-10D5-4F2C-8B16-EE6A7F28D6A6}" dt="2022-04-28T22:53:13.082" v="1091" actId="164"/>
          <ac:spMkLst>
            <pc:docMk/>
            <pc:sldMk cId="2125775799" sldId="378"/>
            <ac:spMk id="24" creationId="{CBC42CB9-C5D9-49BE-AB1D-E8014465495C}"/>
          </ac:spMkLst>
        </pc:spChg>
        <pc:grpChg chg="add mod">
          <ac:chgData name="khchung _" userId="6d560be34e5eb377" providerId="LiveId" clId="{F057EF7E-10D5-4F2C-8B16-EE6A7F28D6A6}" dt="2022-04-28T22:53:13.082" v="1091" actId="164"/>
          <ac:grpSpMkLst>
            <pc:docMk/>
            <pc:sldMk cId="2125775799" sldId="378"/>
            <ac:grpSpMk id="25" creationId="{463E8C45-F4CC-4BF1-9018-8C81138E4112}"/>
          </ac:grpSpMkLst>
        </pc:grpChg>
        <pc:grpChg chg="add mod">
          <ac:chgData name="khchung _" userId="6d560be34e5eb377" providerId="LiveId" clId="{F057EF7E-10D5-4F2C-8B16-EE6A7F28D6A6}" dt="2022-04-28T22:53:13.082" v="1091" actId="164"/>
          <ac:grpSpMkLst>
            <pc:docMk/>
            <pc:sldMk cId="2125775799" sldId="378"/>
            <ac:grpSpMk id="26" creationId="{EE9DF401-CB79-4C02-A6AC-8C90544F742E}"/>
          </ac:grpSpMkLst>
        </pc:grpChg>
        <pc:picChg chg="mod">
          <ac:chgData name="khchung _" userId="6d560be34e5eb377" providerId="LiveId" clId="{F057EF7E-10D5-4F2C-8B16-EE6A7F28D6A6}" dt="2022-04-28T15:05:19.869" v="830" actId="14100"/>
          <ac:picMkLst>
            <pc:docMk/>
            <pc:sldMk cId="2125775799" sldId="378"/>
            <ac:picMk id="3" creationId="{C8C90DE3-725A-4921-9C38-EDFEFC5A0FF6}"/>
          </ac:picMkLst>
        </pc:picChg>
        <pc:picChg chg="add del mod">
          <ac:chgData name="khchung _" userId="6d560be34e5eb377" providerId="LiveId" clId="{F057EF7E-10D5-4F2C-8B16-EE6A7F28D6A6}" dt="2022-04-28T22:37:32.639" v="971" actId="478"/>
          <ac:picMkLst>
            <pc:docMk/>
            <pc:sldMk cId="2125775799" sldId="378"/>
            <ac:picMk id="6" creationId="{F53B2416-4AC8-450F-AE3B-D7B1354C64A3}"/>
          </ac:picMkLst>
        </pc:picChg>
        <pc:picChg chg="del">
          <ac:chgData name="khchung _" userId="6d560be34e5eb377" providerId="LiveId" clId="{F057EF7E-10D5-4F2C-8B16-EE6A7F28D6A6}" dt="2022-04-28T14:04:22.839" v="447" actId="478"/>
          <ac:picMkLst>
            <pc:docMk/>
            <pc:sldMk cId="2125775799" sldId="378"/>
            <ac:picMk id="14" creationId="{D7040BD9-A5A7-4C1E-B56F-98DDC236D11D}"/>
          </ac:picMkLst>
        </pc:picChg>
        <pc:picChg chg="add del mod">
          <ac:chgData name="khchung _" userId="6d560be34e5eb377" providerId="LiveId" clId="{F057EF7E-10D5-4F2C-8B16-EE6A7F28D6A6}" dt="2022-04-28T22:43:22.469" v="980" actId="478"/>
          <ac:picMkLst>
            <pc:docMk/>
            <pc:sldMk cId="2125775799" sldId="378"/>
            <ac:picMk id="16" creationId="{65DE2336-4AA1-4E3B-A49B-B2849513AF67}"/>
          </ac:picMkLst>
        </pc:picChg>
        <pc:picChg chg="add mod">
          <ac:chgData name="khchung _" userId="6d560be34e5eb377" providerId="LiveId" clId="{F057EF7E-10D5-4F2C-8B16-EE6A7F28D6A6}" dt="2022-04-28T22:53:04.486" v="1089" actId="164"/>
          <ac:picMkLst>
            <pc:docMk/>
            <pc:sldMk cId="2125775799" sldId="378"/>
            <ac:picMk id="21" creationId="{609CB2F7-BD57-4A48-BF61-24E4A32C56BD}"/>
          </ac:picMkLst>
        </pc:picChg>
      </pc:sldChg>
      <pc:sldChg chg="del">
        <pc:chgData name="khchung _" userId="6d560be34e5eb377" providerId="LiveId" clId="{F057EF7E-10D5-4F2C-8B16-EE6A7F28D6A6}" dt="2022-04-28T15:13:26.709" v="901" actId="47"/>
        <pc:sldMkLst>
          <pc:docMk/>
          <pc:sldMk cId="2595501279" sldId="379"/>
        </pc:sldMkLst>
      </pc:sldChg>
      <pc:sldChg chg="modSp mod ord modAnim">
        <pc:chgData name="khchung _" userId="6d560be34e5eb377" providerId="LiveId" clId="{F057EF7E-10D5-4F2C-8B16-EE6A7F28D6A6}" dt="2022-04-28T23:07:07.892" v="1104" actId="20577"/>
        <pc:sldMkLst>
          <pc:docMk/>
          <pc:sldMk cId="539669748" sldId="380"/>
        </pc:sldMkLst>
        <pc:spChg chg="mod">
          <ac:chgData name="khchung _" userId="6d560be34e5eb377" providerId="LiveId" clId="{F057EF7E-10D5-4F2C-8B16-EE6A7F28D6A6}" dt="2022-04-28T13:40:46.409" v="421" actId="20577"/>
          <ac:spMkLst>
            <pc:docMk/>
            <pc:sldMk cId="539669748" sldId="380"/>
            <ac:spMk id="8" creationId="{1BF69D41-3B67-4A5D-9EE3-0BDD63C49EB9}"/>
          </ac:spMkLst>
        </pc:spChg>
        <pc:spChg chg="mod">
          <ac:chgData name="khchung _" userId="6d560be34e5eb377" providerId="LiveId" clId="{F057EF7E-10D5-4F2C-8B16-EE6A7F28D6A6}" dt="2022-04-28T23:07:07.892" v="1104" actId="20577"/>
          <ac:spMkLst>
            <pc:docMk/>
            <pc:sldMk cId="539669748" sldId="380"/>
            <ac:spMk id="16" creationId="{99EBD398-9E2B-42AB-A1D2-D1ABA7E34096}"/>
          </ac:spMkLst>
        </pc:spChg>
      </pc:sldChg>
      <pc:sldChg chg="modSp mod">
        <pc:chgData name="khchung _" userId="6d560be34e5eb377" providerId="LiveId" clId="{F057EF7E-10D5-4F2C-8B16-EE6A7F28D6A6}" dt="2022-04-28T15:30:04.433" v="910" actId="5793"/>
        <pc:sldMkLst>
          <pc:docMk/>
          <pc:sldMk cId="2255336080" sldId="381"/>
        </pc:sldMkLst>
        <pc:spChg chg="mod">
          <ac:chgData name="khchung _" userId="6d560be34e5eb377" providerId="LiveId" clId="{F057EF7E-10D5-4F2C-8B16-EE6A7F28D6A6}" dt="2022-04-28T13:41:09.049" v="433" actId="20577"/>
          <ac:spMkLst>
            <pc:docMk/>
            <pc:sldMk cId="2255336080" sldId="381"/>
            <ac:spMk id="8" creationId="{1BF69D41-3B67-4A5D-9EE3-0BDD63C49EB9}"/>
          </ac:spMkLst>
        </pc:spChg>
        <pc:spChg chg="mod">
          <ac:chgData name="khchung _" userId="6d560be34e5eb377" providerId="LiveId" clId="{F057EF7E-10D5-4F2C-8B16-EE6A7F28D6A6}" dt="2022-04-28T15:30:04.433" v="910" actId="5793"/>
          <ac:spMkLst>
            <pc:docMk/>
            <pc:sldMk cId="2255336080" sldId="381"/>
            <ac:spMk id="16" creationId="{99EBD398-9E2B-42AB-A1D2-D1ABA7E34096}"/>
          </ac:spMkLst>
        </pc:spChg>
      </pc:sldChg>
      <pc:sldChg chg="addSp delSp modSp del mod">
        <pc:chgData name="khchung _" userId="6d560be34e5eb377" providerId="LiveId" clId="{F057EF7E-10D5-4F2C-8B16-EE6A7F28D6A6}" dt="2022-04-28T15:40:44.078" v="950" actId="47"/>
        <pc:sldMkLst>
          <pc:docMk/>
          <pc:sldMk cId="1582114242" sldId="382"/>
        </pc:sldMkLst>
        <pc:spChg chg="add mod">
          <ac:chgData name="khchung _" userId="6d560be34e5eb377" providerId="LiveId" clId="{F057EF7E-10D5-4F2C-8B16-EE6A7F28D6A6}" dt="2022-04-28T10:59:12.306" v="16"/>
          <ac:spMkLst>
            <pc:docMk/>
            <pc:sldMk cId="1582114242" sldId="382"/>
            <ac:spMk id="9" creationId="{9A84082F-4D7E-4210-B3F2-E461BB7FA65E}"/>
          </ac:spMkLst>
        </pc:spChg>
        <pc:spChg chg="del">
          <ac:chgData name="khchung _" userId="6d560be34e5eb377" providerId="LiveId" clId="{F057EF7E-10D5-4F2C-8B16-EE6A7F28D6A6}" dt="2022-04-28T10:59:08.708" v="15" actId="478"/>
          <ac:spMkLst>
            <pc:docMk/>
            <pc:sldMk cId="1582114242" sldId="382"/>
            <ac:spMk id="10" creationId="{18AD85F0-7116-4F69-BAE5-06A8C3732CA4}"/>
          </ac:spMkLst>
        </pc:spChg>
      </pc:sldChg>
      <pc:sldChg chg="del">
        <pc:chgData name="khchung _" userId="6d560be34e5eb377" providerId="LiveId" clId="{F057EF7E-10D5-4F2C-8B16-EE6A7F28D6A6}" dt="2022-04-28T15:41:05.564" v="953" actId="47"/>
        <pc:sldMkLst>
          <pc:docMk/>
          <pc:sldMk cId="1950776009" sldId="388"/>
        </pc:sldMkLst>
      </pc:sldChg>
      <pc:sldChg chg="del">
        <pc:chgData name="khchung _" userId="6d560be34e5eb377" providerId="LiveId" clId="{F057EF7E-10D5-4F2C-8B16-EE6A7F28D6A6}" dt="2022-04-28T11:00:56.018" v="17" actId="47"/>
        <pc:sldMkLst>
          <pc:docMk/>
          <pc:sldMk cId="2477166234" sldId="389"/>
        </pc:sldMkLst>
      </pc:sldChg>
      <pc:sldChg chg="delSp modSp add mod">
        <pc:chgData name="khchung _" userId="6d560be34e5eb377" providerId="LiveId" clId="{F057EF7E-10D5-4F2C-8B16-EE6A7F28D6A6}" dt="2022-04-28T11:03:29.190" v="87" actId="1076"/>
        <pc:sldMkLst>
          <pc:docMk/>
          <pc:sldMk cId="493779584" sldId="398"/>
        </pc:sldMkLst>
        <pc:spChg chg="del">
          <ac:chgData name="khchung _" userId="6d560be34e5eb377" providerId="LiveId" clId="{F057EF7E-10D5-4F2C-8B16-EE6A7F28D6A6}" dt="2022-04-28T11:02:41.221" v="19" actId="478"/>
          <ac:spMkLst>
            <pc:docMk/>
            <pc:sldMk cId="493779584" sldId="398"/>
            <ac:spMk id="7" creationId="{60BA9A06-9BF4-4821-AD6B-8F75546E12E1}"/>
          </ac:spMkLst>
        </pc:spChg>
        <pc:spChg chg="mod">
          <ac:chgData name="khchung _" userId="6d560be34e5eb377" providerId="LiveId" clId="{F057EF7E-10D5-4F2C-8B16-EE6A7F28D6A6}" dt="2022-04-28T11:03:29.190" v="87" actId="1076"/>
          <ac:spMkLst>
            <pc:docMk/>
            <pc:sldMk cId="493779584" sldId="398"/>
            <ac:spMk id="10" creationId="{F112B31E-CB1B-4BBA-8DFA-92B5213A253A}"/>
          </ac:spMkLst>
        </pc:spChg>
      </pc:sldChg>
      <pc:sldChg chg="add del">
        <pc:chgData name="khchung _" userId="6d560be34e5eb377" providerId="LiveId" clId="{F057EF7E-10D5-4F2C-8B16-EE6A7F28D6A6}" dt="2022-04-28T15:11:22.023" v="895" actId="47"/>
        <pc:sldMkLst>
          <pc:docMk/>
          <pc:sldMk cId="3929091588" sldId="399"/>
        </pc:sldMkLst>
      </pc:sldChg>
      <pc:sldChg chg="addSp delSp modSp mod">
        <pc:chgData name="khchung _" userId="6d560be34e5eb377" providerId="LiveId" clId="{F057EF7E-10D5-4F2C-8B16-EE6A7F28D6A6}" dt="2022-04-28T15:12:43.068" v="900" actId="26606"/>
        <pc:sldMkLst>
          <pc:docMk/>
          <pc:sldMk cId="2319477133" sldId="400"/>
        </pc:sldMkLst>
        <pc:spChg chg="add del">
          <ac:chgData name="khchung _" userId="6d560be34e5eb377" providerId="LiveId" clId="{F057EF7E-10D5-4F2C-8B16-EE6A7F28D6A6}" dt="2022-04-28T15:12:43.068" v="900" actId="26606"/>
          <ac:spMkLst>
            <pc:docMk/>
            <pc:sldMk cId="2319477133" sldId="400"/>
            <ac:spMk id="12" creationId="{5CB814AB-8B58-48FF-8D44-8F8E73090CA3}"/>
          </ac:spMkLst>
        </pc:spChg>
        <pc:graphicFrameChg chg="add del">
          <ac:chgData name="khchung _" userId="6d560be34e5eb377" providerId="LiveId" clId="{F057EF7E-10D5-4F2C-8B16-EE6A7F28D6A6}" dt="2022-04-28T15:12:43.068" v="900" actId="26606"/>
          <ac:graphicFrameMkLst>
            <pc:docMk/>
            <pc:sldMk cId="2319477133" sldId="400"/>
            <ac:graphicFrameMk id="14" creationId="{7087F034-03B9-AF01-5D88-1CFD488ABAD5}"/>
          </ac:graphicFrameMkLst>
        </pc:graphicFrameChg>
        <pc:picChg chg="del">
          <ac:chgData name="khchung _" userId="6d560be34e5eb377" providerId="LiveId" clId="{F057EF7E-10D5-4F2C-8B16-EE6A7F28D6A6}" dt="2022-04-28T15:12:14.531" v="896" actId="478"/>
          <ac:picMkLst>
            <pc:docMk/>
            <pc:sldMk cId="2319477133" sldId="400"/>
            <ac:picMk id="8" creationId="{AF5F19CD-260B-403B-B1EC-F3D62CE5F4D6}"/>
          </ac:picMkLst>
        </pc:picChg>
        <pc:picChg chg="add mod">
          <ac:chgData name="khchung _" userId="6d560be34e5eb377" providerId="LiveId" clId="{F057EF7E-10D5-4F2C-8B16-EE6A7F28D6A6}" dt="2022-04-28T15:12:19.403" v="898" actId="1076"/>
          <ac:picMkLst>
            <pc:docMk/>
            <pc:sldMk cId="2319477133" sldId="400"/>
            <ac:picMk id="9" creationId="{CA93E370-4F9D-4CAD-A131-3082ACB19B2B}"/>
          </ac:picMkLst>
        </pc:picChg>
      </pc:sldChg>
      <pc:sldChg chg="add del">
        <pc:chgData name="khchung _" userId="6d560be34e5eb377" providerId="LiveId" clId="{F057EF7E-10D5-4F2C-8B16-EE6A7F28D6A6}" dt="2022-04-28T15:11:06.979" v="894"/>
        <pc:sldMkLst>
          <pc:docMk/>
          <pc:sldMk cId="4075269709" sldId="400"/>
        </pc:sldMkLst>
      </pc:sldChg>
      <pc:sldChg chg="add">
        <pc:chgData name="khchung _" userId="6d560be34e5eb377" providerId="LiveId" clId="{F057EF7E-10D5-4F2C-8B16-EE6A7F28D6A6}" dt="2022-04-28T15:40:45.857" v="952"/>
        <pc:sldMkLst>
          <pc:docMk/>
          <pc:sldMk cId="1582114242" sldId="401"/>
        </pc:sldMkLst>
      </pc:sldChg>
      <pc:sldChg chg="add">
        <pc:chgData name="khchung _" userId="6d560be34e5eb377" providerId="LiveId" clId="{F057EF7E-10D5-4F2C-8B16-EE6A7F28D6A6}" dt="2022-04-28T15:41:07.475" v="957"/>
        <pc:sldMkLst>
          <pc:docMk/>
          <pc:sldMk cId="3634679132" sldId="402"/>
        </pc:sldMkLst>
      </pc:sldChg>
      <pc:sldChg chg="add">
        <pc:chgData name="khchung _" userId="6d560be34e5eb377" providerId="LiveId" clId="{F057EF7E-10D5-4F2C-8B16-EE6A7F28D6A6}" dt="2022-04-28T15:41:07.475" v="957"/>
        <pc:sldMkLst>
          <pc:docMk/>
          <pc:sldMk cId="1950776009" sldId="403"/>
        </pc:sldMkLst>
      </pc:sldChg>
      <pc:sldChg chg="addSp delSp modSp add mod delAnim">
        <pc:chgData name="khchung _" userId="6d560be34e5eb377" providerId="LiveId" clId="{F057EF7E-10D5-4F2C-8B16-EE6A7F28D6A6}" dt="2022-04-28T23:06:01.243" v="1101" actId="1076"/>
        <pc:sldMkLst>
          <pc:docMk/>
          <pc:sldMk cId="619295499" sldId="404"/>
        </pc:sldMkLst>
        <pc:spChg chg="del">
          <ac:chgData name="khchung _" userId="6d560be34e5eb377" providerId="LiveId" clId="{F057EF7E-10D5-4F2C-8B16-EE6A7F28D6A6}" dt="2022-04-28T23:05:51.620" v="1094" actId="478"/>
          <ac:spMkLst>
            <pc:docMk/>
            <pc:sldMk cId="619295499" sldId="404"/>
            <ac:spMk id="16" creationId="{99EBD398-9E2B-42AB-A1D2-D1ABA7E34096}"/>
          </ac:spMkLst>
        </pc:spChg>
        <pc:picChg chg="add mod">
          <ac:chgData name="khchung _" userId="6d560be34e5eb377" providerId="LiveId" clId="{F057EF7E-10D5-4F2C-8B16-EE6A7F28D6A6}" dt="2022-04-28T23:06:01.243" v="1101" actId="1076"/>
          <ac:picMkLst>
            <pc:docMk/>
            <pc:sldMk cId="619295499" sldId="404"/>
            <ac:picMk id="3" creationId="{59B2305B-2D56-4B97-ABA0-944F6E11E4A0}"/>
          </ac:picMkLst>
        </pc:picChg>
        <pc:picChg chg="del">
          <ac:chgData name="khchung _" userId="6d560be34e5eb377" providerId="LiveId" clId="{F057EF7E-10D5-4F2C-8B16-EE6A7F28D6A6}" dt="2022-04-28T23:05:52.201" v="1095" actId="478"/>
          <ac:picMkLst>
            <pc:docMk/>
            <pc:sldMk cId="619295499" sldId="404"/>
            <ac:picMk id="2050" creationId="{477426CE-5E11-464C-8967-70F99D95BBDD}"/>
          </ac:picMkLst>
        </pc:picChg>
        <pc:picChg chg="del">
          <ac:chgData name="khchung _" userId="6d560be34e5eb377" providerId="LiveId" clId="{F057EF7E-10D5-4F2C-8B16-EE6A7F28D6A6}" dt="2022-04-28T23:05:52.582" v="1096" actId="478"/>
          <ac:picMkLst>
            <pc:docMk/>
            <pc:sldMk cId="619295499" sldId="404"/>
            <ac:picMk id="2052" creationId="{6869FAC4-2860-415F-85CA-98A520ADA6DA}"/>
          </ac:picMkLst>
        </pc:picChg>
      </pc:sldChg>
      <pc:sldChg chg="add">
        <pc:chgData name="khchung _" userId="6d560be34e5eb377" providerId="LiveId" clId="{F057EF7E-10D5-4F2C-8B16-EE6A7F28D6A6}" dt="2022-04-29T00:01:45.920" v="1127"/>
        <pc:sldMkLst>
          <pc:docMk/>
          <pc:sldMk cId="689965234" sldId="405"/>
        </pc:sldMkLst>
      </pc:sldChg>
      <pc:sldMasterChg chg="del delSldLayout">
        <pc:chgData name="khchung _" userId="6d560be34e5eb377" providerId="LiveId" clId="{F057EF7E-10D5-4F2C-8B16-EE6A7F28D6A6}" dt="2022-04-28T10:58:32.183" v="14" actId="47"/>
        <pc:sldMasterMkLst>
          <pc:docMk/>
          <pc:sldMasterMk cId="3217769311" sldId="2147483648"/>
        </pc:sldMasterMkLst>
        <pc:sldLayoutChg chg="del">
          <pc:chgData name="khchung _" userId="6d560be34e5eb377" providerId="LiveId" clId="{F057EF7E-10D5-4F2C-8B16-EE6A7F28D6A6}" dt="2022-04-28T10:58:32.183" v="14" actId="47"/>
          <pc:sldLayoutMkLst>
            <pc:docMk/>
            <pc:sldMasterMk cId="3217769311" sldId="2147483648"/>
            <pc:sldLayoutMk cId="56618608" sldId="2147483649"/>
          </pc:sldLayoutMkLst>
        </pc:sldLayoutChg>
        <pc:sldLayoutChg chg="del">
          <pc:chgData name="khchung _" userId="6d560be34e5eb377" providerId="LiveId" clId="{F057EF7E-10D5-4F2C-8B16-EE6A7F28D6A6}" dt="2022-04-28T10:58:32.183" v="14" actId="47"/>
          <pc:sldLayoutMkLst>
            <pc:docMk/>
            <pc:sldMasterMk cId="3217769311" sldId="2147483648"/>
            <pc:sldLayoutMk cId="2790655462" sldId="2147483650"/>
          </pc:sldLayoutMkLst>
        </pc:sldLayoutChg>
        <pc:sldLayoutChg chg="del">
          <pc:chgData name="khchung _" userId="6d560be34e5eb377" providerId="LiveId" clId="{F057EF7E-10D5-4F2C-8B16-EE6A7F28D6A6}" dt="2022-04-28T10:58:32.183" v="14" actId="47"/>
          <pc:sldLayoutMkLst>
            <pc:docMk/>
            <pc:sldMasterMk cId="3217769311" sldId="2147483648"/>
            <pc:sldLayoutMk cId="1477030437" sldId="2147483651"/>
          </pc:sldLayoutMkLst>
        </pc:sldLayoutChg>
        <pc:sldLayoutChg chg="del">
          <pc:chgData name="khchung _" userId="6d560be34e5eb377" providerId="LiveId" clId="{F057EF7E-10D5-4F2C-8B16-EE6A7F28D6A6}" dt="2022-04-28T10:58:32.183" v="14" actId="47"/>
          <pc:sldLayoutMkLst>
            <pc:docMk/>
            <pc:sldMasterMk cId="3217769311" sldId="2147483648"/>
            <pc:sldLayoutMk cId="2331856781" sldId="2147483652"/>
          </pc:sldLayoutMkLst>
        </pc:sldLayoutChg>
        <pc:sldLayoutChg chg="del">
          <pc:chgData name="khchung _" userId="6d560be34e5eb377" providerId="LiveId" clId="{F057EF7E-10D5-4F2C-8B16-EE6A7F28D6A6}" dt="2022-04-28T10:58:32.183" v="14" actId="47"/>
          <pc:sldLayoutMkLst>
            <pc:docMk/>
            <pc:sldMasterMk cId="3217769311" sldId="2147483648"/>
            <pc:sldLayoutMk cId="3190399948" sldId="2147483653"/>
          </pc:sldLayoutMkLst>
        </pc:sldLayoutChg>
        <pc:sldLayoutChg chg="del">
          <pc:chgData name="khchung _" userId="6d560be34e5eb377" providerId="LiveId" clId="{F057EF7E-10D5-4F2C-8B16-EE6A7F28D6A6}" dt="2022-04-28T10:58:32.183" v="14" actId="47"/>
          <pc:sldLayoutMkLst>
            <pc:docMk/>
            <pc:sldMasterMk cId="3217769311" sldId="2147483648"/>
            <pc:sldLayoutMk cId="1589593744" sldId="2147483654"/>
          </pc:sldLayoutMkLst>
        </pc:sldLayoutChg>
        <pc:sldLayoutChg chg="del">
          <pc:chgData name="khchung _" userId="6d560be34e5eb377" providerId="LiveId" clId="{F057EF7E-10D5-4F2C-8B16-EE6A7F28D6A6}" dt="2022-04-28T10:58:32.183" v="14" actId="47"/>
          <pc:sldLayoutMkLst>
            <pc:docMk/>
            <pc:sldMasterMk cId="3217769311" sldId="2147483648"/>
            <pc:sldLayoutMk cId="625999763" sldId="2147483655"/>
          </pc:sldLayoutMkLst>
        </pc:sldLayoutChg>
        <pc:sldLayoutChg chg="del">
          <pc:chgData name="khchung _" userId="6d560be34e5eb377" providerId="LiveId" clId="{F057EF7E-10D5-4F2C-8B16-EE6A7F28D6A6}" dt="2022-04-28T10:58:32.183" v="14" actId="47"/>
          <pc:sldLayoutMkLst>
            <pc:docMk/>
            <pc:sldMasterMk cId="3217769311" sldId="2147483648"/>
            <pc:sldLayoutMk cId="2373646776" sldId="2147483656"/>
          </pc:sldLayoutMkLst>
        </pc:sldLayoutChg>
        <pc:sldLayoutChg chg="del">
          <pc:chgData name="khchung _" userId="6d560be34e5eb377" providerId="LiveId" clId="{F057EF7E-10D5-4F2C-8B16-EE6A7F28D6A6}" dt="2022-04-28T10:58:32.183" v="14" actId="47"/>
          <pc:sldLayoutMkLst>
            <pc:docMk/>
            <pc:sldMasterMk cId="3217769311" sldId="2147483648"/>
            <pc:sldLayoutMk cId="3994498810" sldId="2147483657"/>
          </pc:sldLayoutMkLst>
        </pc:sldLayoutChg>
        <pc:sldLayoutChg chg="del">
          <pc:chgData name="khchung _" userId="6d560be34e5eb377" providerId="LiveId" clId="{F057EF7E-10D5-4F2C-8B16-EE6A7F28D6A6}" dt="2022-04-28T10:58:32.183" v="14" actId="47"/>
          <pc:sldLayoutMkLst>
            <pc:docMk/>
            <pc:sldMasterMk cId="3217769311" sldId="2147483648"/>
            <pc:sldLayoutMk cId="3524151442" sldId="2147483658"/>
          </pc:sldLayoutMkLst>
        </pc:sldLayoutChg>
        <pc:sldLayoutChg chg="del">
          <pc:chgData name="khchung _" userId="6d560be34e5eb377" providerId="LiveId" clId="{F057EF7E-10D5-4F2C-8B16-EE6A7F28D6A6}" dt="2022-04-28T10:58:32.183" v="14" actId="47"/>
          <pc:sldLayoutMkLst>
            <pc:docMk/>
            <pc:sldMasterMk cId="3217769311" sldId="2147483648"/>
            <pc:sldLayoutMk cId="3913817469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80F37-AC98-4F94-B8E0-51125C906263}" type="datetimeFigureOut">
              <a:rPr lang="en-SG" smtClean="0"/>
              <a:t>29/4/2022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76A0A-1BE1-4C82-AF80-C57DA1CC88E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239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A5C4BF-E350-4878-901A-A38CAB563E01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020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A5C4BF-E350-4878-901A-A38CAB563E01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995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A5C4BF-E350-4878-901A-A38CAB563E01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88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1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A5C4BF-E350-4878-901A-A38CAB563E01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629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A5C4BF-E350-4878-901A-A38CAB563E01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6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A5C4BF-E350-4878-901A-A38CAB563E01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08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Confusion Matrix is a useful machine learning method which allows you to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measure Recall, Precision, Accuracy, and AUC-ROC curve (specificity)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Confusion matrix is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 N x N matrix used for evaluating the performance of a classification model, where N is the number of target classes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matrix 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compares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actual target values with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those 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predicted by the machine learning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A5C4BF-E350-4878-901A-A38CAB563E01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47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ROC curve (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Receiver Operating Characteristic curve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 is </a:t>
            </a:r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sensitivity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US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specificity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example?</a:t>
            </a: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If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100 patients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known to 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have a disease were tested, and 43 test positive, then the test has 43% </a:t>
            </a:r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sensitivity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If 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100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no disease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are 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tested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96 return a completely</a:t>
            </a:r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negative 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result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then the test has 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96% specificity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Sensitivity : the ability of a test to correctly identify patients with a disease.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Specificity : the ability of a test to correctly identify people without the disease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True positive : the person has the disease and the test is positive.</a:t>
            </a:r>
            <a:endParaRPr lang="en-SG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SG" dirty="0"/>
          </a:p>
          <a:p>
            <a:endParaRPr lang="en-SG" dirty="0"/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Is it better to have higher specificity or sensitivity?</a:t>
            </a: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Likewise,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high specificity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— when a 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test does a good job of ruling out people who don't have the disease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– usually means that the test has 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lower sensitivity (more false-negatives).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A5C4BF-E350-4878-901A-A38CAB563E01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778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A5C4BF-E350-4878-901A-A38CAB563E01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906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A5C4BF-E350-4878-901A-A38CAB563E01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020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A5C4BF-E350-4878-901A-A38CAB563E01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615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A5C4BF-E350-4878-901A-A38CAB563E01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138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A5C4BF-E350-4878-901A-A38CAB563E01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37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C90C7-A971-4545-A61C-C42848B9CF19}" type="datetime1">
              <a:rPr lang="en-SG" smtClean="0"/>
              <a:t>29/4/2022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34848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0F6-9CCB-46D5-B8C1-0D02DAC61FA8}" type="datetime1">
              <a:rPr lang="en-SG" smtClean="0"/>
              <a:t>29/4/2022</a:t>
            </a:fld>
            <a:endParaRPr lang="en-S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267856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0F6-9CCB-46D5-B8C1-0D02DAC61FA8}" type="datetime1">
              <a:rPr lang="en-SG" smtClean="0"/>
              <a:t>29/4/2022</a:t>
            </a:fld>
            <a:endParaRPr lang="en-S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113760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0F6-9CCB-46D5-B8C1-0D02DAC61FA8}" type="datetime1">
              <a:rPr lang="en-SG" smtClean="0"/>
              <a:t>29/4/2022</a:t>
            </a:fld>
            <a:endParaRPr lang="en-S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22401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0F6-9CCB-46D5-B8C1-0D02DAC61FA8}" type="datetime1">
              <a:rPr lang="en-SG" smtClean="0"/>
              <a:t>29/4/2022</a:t>
            </a:fld>
            <a:endParaRPr lang="en-S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3977851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0F6-9CCB-46D5-B8C1-0D02DAC61FA8}" type="datetime1">
              <a:rPr lang="en-SG" smtClean="0"/>
              <a:t>29/4/2022</a:t>
            </a:fld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648810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0F6-9CCB-46D5-B8C1-0D02DAC61FA8}" type="datetime1">
              <a:rPr lang="en-SG" smtClean="0"/>
              <a:t>29/4/2022</a:t>
            </a:fld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1699298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0F6-9CCB-46D5-B8C1-0D02DAC61FA8}" type="datetime1">
              <a:rPr lang="en-SG" smtClean="0"/>
              <a:t>29/4/2022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6679721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0F6-9CCB-46D5-B8C1-0D02DAC61FA8}" type="datetime1">
              <a:rPr lang="en-SG" smtClean="0"/>
              <a:t>29/4/2022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8068329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0F6-9CCB-46D5-B8C1-0D02DAC61FA8}" type="datetime1">
              <a:rPr lang="en-SG" smtClean="0"/>
              <a:t>29/4/2022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1009298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70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0F6-9CCB-46D5-B8C1-0D02DAC61FA8}" type="datetime1">
              <a:rPr lang="en-SG" smtClean="0"/>
              <a:t>29/4/2022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5008082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46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64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45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905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004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55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231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797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859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06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2304-9ED8-4D3A-83CC-7DAE8CB1136A}" type="datetime1">
              <a:rPr lang="en-SG" smtClean="0"/>
              <a:t>29/4/2022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786966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C90C7-A971-4545-A61C-C42848B9CF19}" type="datetime1">
              <a:rPr lang="en-SG" smtClean="0"/>
              <a:t>29/4/2022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60105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72D-AD6E-45F2-9DA9-29D4CD918C07}" type="datetime1">
              <a:rPr lang="en-SG" smtClean="0"/>
              <a:t>29/4/2022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66989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2304-9ED8-4D3A-83CC-7DAE8CB1136A}" type="datetime1">
              <a:rPr lang="en-SG" smtClean="0"/>
              <a:t>29/4/2022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95521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4B8D-B7B6-422A-9A34-B708AFE1B9D6}" type="datetime1">
              <a:rPr lang="en-SG" smtClean="0"/>
              <a:t>29/4/2022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35544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23513-FC7A-422A-B8E0-A961C3D5600E}" type="datetime1">
              <a:rPr lang="en-SG" smtClean="0"/>
              <a:t>29/4/2022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698520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8D75-7BD6-467C-84AE-63500274D409}" type="datetime1">
              <a:rPr lang="en-SG" smtClean="0"/>
              <a:t>29/4/2022</a:t>
            </a:fld>
            <a:endParaRPr lang="en-SG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2597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14D6-F6CF-4CAE-86AE-07BE1072F55D}" type="datetime1">
              <a:rPr lang="en-SG" smtClean="0"/>
              <a:t>29/4/2022</a:t>
            </a:fld>
            <a:endParaRPr lang="en-SG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422952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7C3DC-DE26-435E-90E8-2AE71DA074F0}" type="datetime1">
              <a:rPr lang="en-SG" smtClean="0"/>
              <a:t>29/4/2022</a:t>
            </a:fld>
            <a:endParaRPr lang="en-SG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62645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0202-61C6-4D0B-B1D1-7C333640A282}" type="datetime1">
              <a:rPr lang="en-SG" smtClean="0"/>
              <a:t>29/4/2022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48069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0F6-9CCB-46D5-B8C1-0D02DAC61FA8}" type="datetime1">
              <a:rPr lang="en-SG" smtClean="0"/>
              <a:t>29/4/2022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676372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0F6-9CCB-46D5-B8C1-0D02DAC61FA8}" type="datetime1">
              <a:rPr lang="en-SG" smtClean="0"/>
              <a:t>29/4/2022</a:t>
            </a:fld>
            <a:endParaRPr lang="en-S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0935660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0F6-9CCB-46D5-B8C1-0D02DAC61FA8}" type="datetime1">
              <a:rPr lang="en-SG" smtClean="0"/>
              <a:t>29/4/2022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4947642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0F6-9CCB-46D5-B8C1-0D02DAC61FA8}" type="datetime1">
              <a:rPr lang="en-SG" smtClean="0"/>
              <a:t>29/4/2022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3596797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0F6-9CCB-46D5-B8C1-0D02DAC61FA8}" type="datetime1">
              <a:rPr lang="en-SG" smtClean="0"/>
              <a:t>29/4/2022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3862128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0F6-9CCB-46D5-B8C1-0D02DAC61FA8}" type="datetime1">
              <a:rPr lang="en-SG" smtClean="0"/>
              <a:t>29/4/2022</a:t>
            </a:fld>
            <a:endParaRPr lang="en-S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7356711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0F6-9CCB-46D5-B8C1-0D02DAC61FA8}" type="datetime1">
              <a:rPr lang="en-SG" smtClean="0"/>
              <a:t>29/4/2022</a:t>
            </a:fld>
            <a:endParaRPr lang="en-S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121926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6395-F153-46F1-BEE7-BD693E6CC765}" type="datetime1">
              <a:rPr lang="en-SG" smtClean="0"/>
              <a:t>29/4/2022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41244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4414C-79A7-414F-96AD-AAE24AFF9C77}" type="datetime1">
              <a:rPr lang="en-SG" smtClean="0"/>
              <a:t>29/4/2022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7491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0F6-9CCB-46D5-B8C1-0D02DAC61FA8}" type="datetime1">
              <a:rPr lang="en-SG" smtClean="0"/>
              <a:t>29/4/2022</a:t>
            </a:fld>
            <a:endParaRPr lang="en-SG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297867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8D75-7BD6-467C-84AE-63500274D409}" type="datetime1">
              <a:rPr lang="en-SG" smtClean="0"/>
              <a:t>29/4/2022</a:t>
            </a:fld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13013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14D6-F6CF-4CAE-86AE-07BE1072F55D}" type="datetime1">
              <a:rPr lang="en-SG" smtClean="0"/>
              <a:t>29/4/2022</a:t>
            </a:fld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1412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90F6-9CCB-46D5-B8C1-0D02DAC61FA8}" type="datetime1">
              <a:rPr lang="en-SG" smtClean="0"/>
              <a:t>29/4/2022</a:t>
            </a:fld>
            <a:endParaRPr lang="en-S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3425671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0202-61C6-4D0B-B1D1-7C333640A282}" type="datetime1">
              <a:rPr lang="en-SG" smtClean="0"/>
              <a:t>29/4/2022</a:t>
            </a:fld>
            <a:endParaRPr lang="en-S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35300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3C590F6-9CCB-46D5-B8C1-0D02DAC61FA8}" type="datetime1">
              <a:rPr lang="en-SG" smtClean="0"/>
              <a:t>29/4/2022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3F7EF97-FAC4-4CD0-AB98-8A6AAA9E1D46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67337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b="0" cap="none" spc="1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4/29/2022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 b="0" cap="none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 b="0" cap="none" spc="1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94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kern="1200" spc="13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 spc="1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 spc="1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 spc="1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 spc="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3C590F6-9CCB-46D5-B8C1-0D02DAC61FA8}" type="datetime1">
              <a:rPr lang="en-SG" smtClean="0"/>
              <a:t>29/4/2022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7EF97-FAC4-4CD0-AB98-8A6AAA9E1D4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755326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gnutomorrow.com/free-webmaster-tool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9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7.sv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wmf"/><Relationship Id="rId4" Type="http://schemas.openxmlformats.org/officeDocument/2006/relationships/oleObject" Target="../embeddings/oleObject1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jpg"/><Relationship Id="rId4" Type="http://schemas.openxmlformats.org/officeDocument/2006/relationships/image" Target="../media/image77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en/board-training-learn-education-784360/" TargetMode="External"/><Relationship Id="rId5" Type="http://schemas.openxmlformats.org/officeDocument/2006/relationships/image" Target="../media/image87.jpg"/><Relationship Id="rId4" Type="http://schemas.openxmlformats.org/officeDocument/2006/relationships/hyperlink" Target="https://pixabay.com/photos/training-businessman-suit-manager-2874597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gnutomorrow.com/free-webmaster-tool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mikemacmarketing/30188200627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0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To_validate.svg" TargetMode="External"/><Relationship Id="rId5" Type="http://schemas.openxmlformats.org/officeDocument/2006/relationships/image" Target="../media/image93.png"/><Relationship Id="rId4" Type="http://schemas.openxmlformats.org/officeDocument/2006/relationships/hyperlink" Target="https://kenscourses.com/tc101fall2016/syndicated/verification-and-validation-2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wmf"/><Relationship Id="rId4" Type="http://schemas.openxmlformats.org/officeDocument/2006/relationships/oleObject" Target="../embeddings/oleObject9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jpg"/><Relationship Id="rId4" Type="http://schemas.openxmlformats.org/officeDocument/2006/relationships/image" Target="../media/image77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w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wmf"/><Relationship Id="rId4" Type="http://schemas.openxmlformats.org/officeDocument/2006/relationships/oleObject" Target="../embeddings/oleObject19.bin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rosarubicondior.blogspot.com/2017/02/hypotheses-experiments-theories-and-laws.html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5882" y="1063416"/>
            <a:ext cx="2591618" cy="4811730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Team 4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Chung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Kok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Hui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Desmond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Chiam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Jason Lee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Andrew Yap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Bohan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Edna Wong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F0E27-A52A-413A-9FE1-98E26A4D4D87}"/>
              </a:ext>
            </a:extLst>
          </p:cNvPr>
          <p:cNvSpPr txBox="1"/>
          <p:nvPr/>
        </p:nvSpPr>
        <p:spPr>
          <a:xfrm>
            <a:off x="327353" y="1347878"/>
            <a:ext cx="65511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CN" sz="7200" b="1" dirty="0">
                <a:latin typeface="Arial" panose="020B0604020202020204" pitchFamily="34" charset="0"/>
                <a:cs typeface="Arial" panose="020B0604020202020204" pitchFamily="34" charset="0"/>
              </a:rPr>
              <a:t>SUPERSTORE</a:t>
            </a:r>
          </a:p>
          <a:p>
            <a:r>
              <a:rPr lang="en-SG" sz="7200" b="1" dirty="0"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  <a:endParaRPr lang="en-US"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24E78-462C-4CE0-B5D4-A8A08EF2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SG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7953D6-81FE-4D94-993E-E65D2884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822659" cy="1069392"/>
          </a:xfrm>
        </p:spPr>
        <p:txBody>
          <a:bodyPr>
            <a:normAutofit/>
          </a:bodyPr>
          <a:lstStyle/>
          <a:p>
            <a:r>
              <a:rPr lang="en-SG" sz="4400" b="1" dirty="0">
                <a:latin typeface="Arial" panose="020B0604020202020204" pitchFamily="34" charset="0"/>
                <a:cs typeface="Arial" panose="020B0604020202020204" pitchFamily="34" charset="0"/>
              </a:rPr>
              <a:t>Data Exploration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26572-0A71-414B-BF1F-208815220F6D}"/>
              </a:ext>
            </a:extLst>
          </p:cNvPr>
          <p:cNvSpPr txBox="1"/>
          <p:nvPr/>
        </p:nvSpPr>
        <p:spPr>
          <a:xfrm>
            <a:off x="11123613" y="34119"/>
            <a:ext cx="1068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Descriptive Analytics 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DF0B19-81FF-48BE-8161-2059A443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60" y="3323497"/>
            <a:ext cx="10600798" cy="3238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07D88F-7D96-41C2-A3F2-EC7251576197}"/>
              </a:ext>
            </a:extLst>
          </p:cNvPr>
          <p:cNvSpPr txBox="1"/>
          <p:nvPr/>
        </p:nvSpPr>
        <p:spPr>
          <a:xfrm>
            <a:off x="838199" y="1191641"/>
            <a:ext cx="72487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data was derived from Kaggle; depicting a superstore’s business data with 9995 rows and 22 columns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2D458D-1FD7-4D24-83E3-2A23EB200BC8}"/>
              </a:ext>
            </a:extLst>
          </p:cNvPr>
          <p:cNvSpPr txBox="1">
            <a:spLocks/>
          </p:cNvSpPr>
          <p:nvPr/>
        </p:nvSpPr>
        <p:spPr>
          <a:xfrm>
            <a:off x="838198" y="1955070"/>
            <a:ext cx="8968531" cy="58738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36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Dataset Description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797D96-AC92-4A76-A494-6F18BCD457BE}"/>
              </a:ext>
            </a:extLst>
          </p:cNvPr>
          <p:cNvSpPr txBox="1"/>
          <p:nvPr/>
        </p:nvSpPr>
        <p:spPr>
          <a:xfrm>
            <a:off x="838198" y="2464748"/>
            <a:ext cx="10696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Contains fields: Sales; Customer details; Ship date; Sale date, Profit, Returned etc 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72C921-BB6A-49EF-B7D4-56F396BEC3C0}"/>
              </a:ext>
            </a:extLst>
          </p:cNvPr>
          <p:cNvSpPr txBox="1"/>
          <p:nvPr/>
        </p:nvSpPr>
        <p:spPr>
          <a:xfrm>
            <a:off x="7466421" y="632829"/>
            <a:ext cx="2080556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Andrew</a:t>
            </a:r>
          </a:p>
        </p:txBody>
      </p:sp>
    </p:spTree>
    <p:extLst>
      <p:ext uri="{BB962C8B-B14F-4D97-AF65-F5344CB8AC3E}">
        <p14:creationId xmlns:p14="http://schemas.microsoft.com/office/powerpoint/2010/main" val="264139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24E78-462C-4CE0-B5D4-A8A08EF2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SG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7953D6-81FE-4D94-993E-E65D2884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74" y="142718"/>
            <a:ext cx="5822659" cy="767687"/>
          </a:xfrm>
        </p:spPr>
        <p:txBody>
          <a:bodyPr>
            <a:normAutofit fontScale="90000"/>
          </a:bodyPr>
          <a:lstStyle/>
          <a:p>
            <a:r>
              <a:rPr lang="en-SG" sz="4000" b="1" dirty="0"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r>
              <a:rPr lang="en-SG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26572-0A71-414B-BF1F-208815220F6D}"/>
              </a:ext>
            </a:extLst>
          </p:cNvPr>
          <p:cNvSpPr txBox="1"/>
          <p:nvPr/>
        </p:nvSpPr>
        <p:spPr>
          <a:xfrm>
            <a:off x="11123613" y="34119"/>
            <a:ext cx="1068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Descriptive Analytics 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D3B66B-B4B8-4405-8809-74A6590FB17B}"/>
              </a:ext>
            </a:extLst>
          </p:cNvPr>
          <p:cNvSpPr txBox="1"/>
          <p:nvPr/>
        </p:nvSpPr>
        <p:spPr>
          <a:xfrm>
            <a:off x="8053650" y="530490"/>
            <a:ext cx="2080556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Andrew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04B01769-498B-4904-AA0C-6EDF1539D9BB}"/>
              </a:ext>
            </a:extLst>
          </p:cNvPr>
          <p:cNvGraphicFramePr>
            <a:graphicFrameLocks noGrp="1"/>
          </p:cNvGraphicFramePr>
          <p:nvPr/>
        </p:nvGraphicFramePr>
        <p:xfrm>
          <a:off x="628474" y="1325026"/>
          <a:ext cx="10629552" cy="4441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0725">
                  <a:extLst>
                    <a:ext uri="{9D8B030D-6E8A-4147-A177-3AD203B41FA5}">
                      <a16:colId xmlns:a16="http://schemas.microsoft.com/office/drawing/2014/main" val="1732458590"/>
                    </a:ext>
                  </a:extLst>
                </a:gridCol>
                <a:gridCol w="4771344">
                  <a:extLst>
                    <a:ext uri="{9D8B030D-6E8A-4147-A177-3AD203B41FA5}">
                      <a16:colId xmlns:a16="http://schemas.microsoft.com/office/drawing/2014/main" val="630374241"/>
                    </a:ext>
                  </a:extLst>
                </a:gridCol>
                <a:gridCol w="3137483">
                  <a:extLst>
                    <a:ext uri="{9D8B030D-6E8A-4147-A177-3AD203B41FA5}">
                      <a16:colId xmlns:a16="http://schemas.microsoft.com/office/drawing/2014/main" val="3712632800"/>
                    </a:ext>
                  </a:extLst>
                </a:gridCol>
              </a:tblGrid>
              <a:tr h="406041">
                <a:tc>
                  <a:txBody>
                    <a:bodyPr/>
                    <a:lstStyle/>
                    <a:p>
                      <a:r>
                        <a:rPr lang="en-US" dirty="0"/>
                        <a:t>Columns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Descriptor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447116"/>
                  </a:ext>
                </a:extLst>
              </a:tr>
              <a:tr h="406041">
                <a:tc>
                  <a:txBody>
                    <a:bodyPr/>
                    <a:lstStyle/>
                    <a:p>
                      <a:r>
                        <a:rPr lang="en-SG" dirty="0"/>
                        <a:t>Row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Rows description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Quantitative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11895"/>
                  </a:ext>
                </a:extLst>
              </a:tr>
              <a:tr h="406041">
                <a:tc>
                  <a:txBody>
                    <a:bodyPr/>
                    <a:lstStyle/>
                    <a:p>
                      <a:r>
                        <a:rPr lang="en-SG" dirty="0"/>
                        <a:t>Order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 number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907350"/>
                  </a:ext>
                </a:extLst>
              </a:tr>
              <a:tr h="406041">
                <a:tc>
                  <a:txBody>
                    <a:bodyPr/>
                    <a:lstStyle/>
                    <a:p>
                      <a:r>
                        <a:rPr lang="en-SG" dirty="0"/>
                        <a:t>Order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order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Quantitative/Ordinal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899376"/>
                  </a:ext>
                </a:extLst>
              </a:tr>
              <a:tr h="406041">
                <a:tc>
                  <a:txBody>
                    <a:bodyPr/>
                    <a:lstStyle/>
                    <a:p>
                      <a:r>
                        <a:rPr lang="en-SG" dirty="0"/>
                        <a:t>Ship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Shipping received date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Quantitative/Ordinal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202867"/>
                  </a:ext>
                </a:extLst>
              </a:tr>
              <a:tr h="406041">
                <a:tc>
                  <a:txBody>
                    <a:bodyPr/>
                    <a:lstStyle/>
                    <a:p>
                      <a:r>
                        <a:rPr lang="en-SG" dirty="0"/>
                        <a:t>Ship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Transport medium and mode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Nominal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305240"/>
                  </a:ext>
                </a:extLst>
              </a:tr>
              <a:tr h="406041">
                <a:tc>
                  <a:txBody>
                    <a:bodyPr/>
                    <a:lstStyle/>
                    <a:p>
                      <a:r>
                        <a:rPr lang="en-SG" dirty="0"/>
                        <a:t>Customer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Customer Identification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Ordinal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830655"/>
                  </a:ext>
                </a:extLst>
              </a:tr>
              <a:tr h="381116">
                <a:tc>
                  <a:txBody>
                    <a:bodyPr/>
                    <a:lstStyle/>
                    <a:p>
                      <a:r>
                        <a:rPr lang="en-SG" dirty="0"/>
                        <a:t>Customer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Customer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Nominal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521779"/>
                  </a:ext>
                </a:extLst>
              </a:tr>
              <a:tr h="406041">
                <a:tc>
                  <a:txBody>
                    <a:bodyPr/>
                    <a:lstStyle/>
                    <a:p>
                      <a:r>
                        <a:rPr lang="en-SG" dirty="0"/>
                        <a:t>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Corporate/Home Office/Consumer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Nominal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057496"/>
                  </a:ext>
                </a:extLst>
              </a:tr>
              <a:tr h="406041">
                <a:tc>
                  <a:txBody>
                    <a:bodyPr/>
                    <a:lstStyle/>
                    <a:p>
                      <a:r>
                        <a:rPr lang="en-SG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Nominal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701631"/>
                  </a:ext>
                </a:extLst>
              </a:tr>
              <a:tr h="406041">
                <a:tc>
                  <a:txBody>
                    <a:bodyPr/>
                    <a:lstStyle/>
                    <a:p>
                      <a:r>
                        <a:rPr lang="en-SG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Cities in USA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Nominal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597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033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24E78-462C-4CE0-B5D4-A8A08EF2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SG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7953D6-81FE-4D94-993E-E65D2884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74" y="142718"/>
            <a:ext cx="5822659" cy="767687"/>
          </a:xfrm>
        </p:spPr>
        <p:txBody>
          <a:bodyPr>
            <a:normAutofit fontScale="90000"/>
          </a:bodyPr>
          <a:lstStyle/>
          <a:p>
            <a:r>
              <a:rPr lang="en-SG" sz="4000" b="1" dirty="0"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r>
              <a:rPr lang="en-SG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26572-0A71-414B-BF1F-208815220F6D}"/>
              </a:ext>
            </a:extLst>
          </p:cNvPr>
          <p:cNvSpPr txBox="1"/>
          <p:nvPr/>
        </p:nvSpPr>
        <p:spPr>
          <a:xfrm>
            <a:off x="11123613" y="34119"/>
            <a:ext cx="1068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Descriptive Analytics 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D3B66B-B4B8-4405-8809-74A6590FB17B}"/>
              </a:ext>
            </a:extLst>
          </p:cNvPr>
          <p:cNvSpPr txBox="1"/>
          <p:nvPr/>
        </p:nvSpPr>
        <p:spPr>
          <a:xfrm>
            <a:off x="8053650" y="530490"/>
            <a:ext cx="2080556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Andrew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274772B8-009C-4C3A-A3F3-E22C40CAB4DC}"/>
              </a:ext>
            </a:extLst>
          </p:cNvPr>
          <p:cNvGraphicFramePr>
            <a:graphicFrameLocks noGrp="1"/>
          </p:cNvGraphicFramePr>
          <p:nvPr/>
        </p:nvGraphicFramePr>
        <p:xfrm>
          <a:off x="513126" y="1325026"/>
          <a:ext cx="10300283" cy="5253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351">
                  <a:extLst>
                    <a:ext uri="{9D8B030D-6E8A-4147-A177-3AD203B41FA5}">
                      <a16:colId xmlns:a16="http://schemas.microsoft.com/office/drawing/2014/main" val="1732458590"/>
                    </a:ext>
                  </a:extLst>
                </a:gridCol>
                <a:gridCol w="4488110">
                  <a:extLst>
                    <a:ext uri="{9D8B030D-6E8A-4147-A177-3AD203B41FA5}">
                      <a16:colId xmlns:a16="http://schemas.microsoft.com/office/drawing/2014/main" val="630374241"/>
                    </a:ext>
                  </a:extLst>
                </a:gridCol>
                <a:gridCol w="3640822">
                  <a:extLst>
                    <a:ext uri="{9D8B030D-6E8A-4147-A177-3AD203B41FA5}">
                      <a16:colId xmlns:a16="http://schemas.microsoft.com/office/drawing/2014/main" val="747651265"/>
                    </a:ext>
                  </a:extLst>
                </a:gridCol>
              </a:tblGrid>
              <a:tr h="406041">
                <a:tc>
                  <a:txBody>
                    <a:bodyPr/>
                    <a:lstStyle/>
                    <a:p>
                      <a:r>
                        <a:rPr lang="en-US" dirty="0"/>
                        <a:t>Columns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Descriptor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447116"/>
                  </a:ext>
                </a:extLst>
              </a:tr>
              <a:tr h="4060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States belonging to USA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Nominal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283261"/>
                  </a:ext>
                </a:extLst>
              </a:tr>
              <a:tr h="406041">
                <a:tc>
                  <a:txBody>
                    <a:bodyPr/>
                    <a:lstStyle/>
                    <a:p>
                      <a:r>
                        <a:rPr lang="en-SG" dirty="0"/>
                        <a:t>Postal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Identifier of city/state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Ordinal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782387"/>
                  </a:ext>
                </a:extLst>
              </a:tr>
              <a:tr h="406041">
                <a:tc>
                  <a:txBody>
                    <a:bodyPr/>
                    <a:lstStyle/>
                    <a:p>
                      <a:r>
                        <a:rPr lang="en-SG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Four corners of USA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Nominal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383416"/>
                  </a:ext>
                </a:extLst>
              </a:tr>
              <a:tr h="406041">
                <a:tc>
                  <a:txBody>
                    <a:bodyPr/>
                    <a:lstStyle/>
                    <a:p>
                      <a:r>
                        <a:rPr lang="en-SG" dirty="0"/>
                        <a:t>Product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Identifier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Ordinal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11895"/>
                  </a:ext>
                </a:extLst>
              </a:tr>
              <a:tr h="406041">
                <a:tc>
                  <a:txBody>
                    <a:bodyPr/>
                    <a:lstStyle/>
                    <a:p>
                      <a:r>
                        <a:rPr lang="en-SG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Product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Nominal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907350"/>
                  </a:ext>
                </a:extLst>
              </a:tr>
              <a:tr h="406041">
                <a:tc>
                  <a:txBody>
                    <a:bodyPr/>
                    <a:lstStyle/>
                    <a:p>
                      <a:r>
                        <a:rPr lang="en-SG" dirty="0"/>
                        <a:t>Sub-Category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detail of the type of product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Nominal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899376"/>
                  </a:ext>
                </a:extLst>
              </a:tr>
              <a:tr h="406041">
                <a:tc>
                  <a:txBody>
                    <a:bodyPr/>
                    <a:lstStyle/>
                    <a:p>
                      <a:r>
                        <a:rPr lang="en-SG" dirty="0"/>
                        <a:t>Product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descriptor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Nominal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202867"/>
                  </a:ext>
                </a:extLst>
              </a:tr>
              <a:tr h="406041">
                <a:tc>
                  <a:txBody>
                    <a:bodyPr/>
                    <a:lstStyle/>
                    <a:p>
                      <a:r>
                        <a:rPr lang="en-SG" dirty="0"/>
                        <a:t>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 in dollars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Quantitative (Continuous)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305240"/>
                  </a:ext>
                </a:extLst>
              </a:tr>
              <a:tr h="406041">
                <a:tc>
                  <a:txBody>
                    <a:bodyPr/>
                    <a:lstStyle/>
                    <a:p>
                      <a:r>
                        <a:rPr lang="en-SG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 of items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Quantitative (Continuous)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830655"/>
                  </a:ext>
                </a:extLst>
              </a:tr>
              <a:tr h="381116">
                <a:tc>
                  <a:txBody>
                    <a:bodyPr/>
                    <a:lstStyle/>
                    <a:p>
                      <a:r>
                        <a:rPr lang="en-SG" dirty="0"/>
                        <a:t>Discount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 in percentage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Quantitative (Continuous)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521779"/>
                  </a:ext>
                </a:extLst>
              </a:tr>
              <a:tr h="406041">
                <a:tc>
                  <a:txBody>
                    <a:bodyPr/>
                    <a:lstStyle/>
                    <a:p>
                      <a:r>
                        <a:rPr lang="en-SG" dirty="0"/>
                        <a:t>Profit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 of profit in USD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Quantitative (</a:t>
                      </a:r>
                      <a:r>
                        <a:rPr lang="en-US"/>
                        <a:t>Continuous)</a:t>
                      </a:r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057496"/>
                  </a:ext>
                </a:extLst>
              </a:tr>
              <a:tr h="406041">
                <a:tc>
                  <a:txBody>
                    <a:bodyPr/>
                    <a:lstStyle/>
                    <a:p>
                      <a:r>
                        <a:rPr lang="en-US" dirty="0"/>
                        <a:t>Returned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Yes/No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649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99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B23B9-1C4B-4707-BD31-193DA066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SG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005F7-03BD-4165-9BA3-FD9670653BB5}"/>
              </a:ext>
            </a:extLst>
          </p:cNvPr>
          <p:cNvSpPr txBox="1"/>
          <p:nvPr/>
        </p:nvSpPr>
        <p:spPr>
          <a:xfrm>
            <a:off x="11123613" y="34119"/>
            <a:ext cx="1068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Descriptive Analytics 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14CEB2-1D20-4F9B-9378-124859293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822659" cy="1069392"/>
          </a:xfrm>
        </p:spPr>
        <p:txBody>
          <a:bodyPr>
            <a:normAutofit/>
          </a:bodyPr>
          <a:lstStyle/>
          <a:p>
            <a:r>
              <a:rPr lang="en-SG" sz="5400" b="1" dirty="0">
                <a:latin typeface="Arial" panose="020B0604020202020204" pitchFamily="34" charset="0"/>
                <a:cs typeface="Arial" panose="020B0604020202020204" pitchFamily="34" charset="0"/>
              </a:rPr>
              <a:t>Data Preparation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B0CE1-CD4D-4113-ACDE-DFCE025B3A81}"/>
              </a:ext>
            </a:extLst>
          </p:cNvPr>
          <p:cNvSpPr txBox="1"/>
          <p:nvPr/>
        </p:nvSpPr>
        <p:spPr>
          <a:xfrm>
            <a:off x="7466421" y="632829"/>
            <a:ext cx="2080556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Andrew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B22D75-8855-41E1-99A1-A84E507278EA}"/>
              </a:ext>
            </a:extLst>
          </p:cNvPr>
          <p:cNvSpPr txBox="1"/>
          <p:nvPr/>
        </p:nvSpPr>
        <p:spPr>
          <a:xfrm>
            <a:off x="838200" y="1466532"/>
            <a:ext cx="93943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data was analyzed and found that some of the data was not relevant or effective descriptors to help us prove our hypothesis.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Columns such as Row ID, Product ID, Postal Code, Country were removed from the working sample data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While the data was received in Excel format, we had to save it as CSV format for IBM Auto AI to run the data.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247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B23B9-1C4B-4707-BD31-193DA066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SG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005F7-03BD-4165-9BA3-FD9670653BB5}"/>
              </a:ext>
            </a:extLst>
          </p:cNvPr>
          <p:cNvSpPr txBox="1"/>
          <p:nvPr/>
        </p:nvSpPr>
        <p:spPr>
          <a:xfrm>
            <a:off x="11123613" y="34119"/>
            <a:ext cx="1068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Descriptive Analytics 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14CEB2-1D20-4F9B-9378-124859293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8062520" cy="1069392"/>
          </a:xfrm>
        </p:spPr>
        <p:txBody>
          <a:bodyPr>
            <a:normAutofit fontScale="90000"/>
          </a:bodyPr>
          <a:lstStyle/>
          <a:p>
            <a:r>
              <a:rPr lang="en-SG" sz="5400" b="1" dirty="0">
                <a:latin typeface="Arial" panose="020B0604020202020204" pitchFamily="34" charset="0"/>
                <a:cs typeface="Arial" panose="020B0604020202020204" pitchFamily="34" charset="0"/>
              </a:rPr>
              <a:t>Data Representation and Transformation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4A412-733F-4753-A8BF-47E311106926}"/>
              </a:ext>
            </a:extLst>
          </p:cNvPr>
          <p:cNvSpPr txBox="1"/>
          <p:nvPr/>
        </p:nvSpPr>
        <p:spPr>
          <a:xfrm>
            <a:off x="8137540" y="530490"/>
            <a:ext cx="2080556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Andrew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6A3A1E-A3EA-42BE-8770-42C0AA8E728B}"/>
              </a:ext>
            </a:extLst>
          </p:cNvPr>
          <p:cNvSpPr txBox="1"/>
          <p:nvPr/>
        </p:nvSpPr>
        <p:spPr>
          <a:xfrm>
            <a:off x="894022" y="2220283"/>
            <a:ext cx="107637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data was transformed by merging the Returns to the main sheet.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Columns such as Row ID, Product ID, Postal Code, Country was deemed unnecessary for us to derive any predictions and was removed.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columns titled Order Date, Ship Date were transformed to be in ‘Date’ format versus ‘String’ format in the original file.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 new column titled ‘Duration of shipping’ was calculated in Excel for data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comparision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‘Returned’ column was also processed in Excel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 reflect ‘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1’ for Yes and ‘0’ for No from the original file.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846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3F7F9D-F9D1-45E8-8103-F2D094E5EB40}"/>
              </a:ext>
            </a:extLst>
          </p:cNvPr>
          <p:cNvSpPr/>
          <p:nvPr/>
        </p:nvSpPr>
        <p:spPr>
          <a:xfrm>
            <a:off x="3543038" y="1227841"/>
            <a:ext cx="343948" cy="48151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21A9A9-2D24-4FDE-AB42-90070EC7A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442" y="1227841"/>
            <a:ext cx="8062520" cy="48151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B23B9-1C4B-4707-BD31-193DA066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15</a:t>
            </a:fld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005F7-03BD-4165-9BA3-FD9670653BB5}"/>
              </a:ext>
            </a:extLst>
          </p:cNvPr>
          <p:cNvSpPr txBox="1"/>
          <p:nvPr/>
        </p:nvSpPr>
        <p:spPr>
          <a:xfrm>
            <a:off x="11123613" y="34119"/>
            <a:ext cx="1068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Descriptive Analytics </a:t>
            </a:r>
            <a:endParaRPr lang="en-SG" sz="1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14CEB2-1D20-4F9B-9378-124859293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8062520" cy="1069392"/>
          </a:xfrm>
        </p:spPr>
        <p:txBody>
          <a:bodyPr>
            <a:normAutofit/>
          </a:bodyPr>
          <a:lstStyle/>
          <a:p>
            <a:r>
              <a:rPr lang="en-SG" sz="4400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C924F0-D605-4126-881B-67F0CAED398B}"/>
              </a:ext>
            </a:extLst>
          </p:cNvPr>
          <p:cNvSpPr txBox="1"/>
          <p:nvPr/>
        </p:nvSpPr>
        <p:spPr>
          <a:xfrm>
            <a:off x="942975" y="1434518"/>
            <a:ext cx="2890794" cy="46085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GB" sz="2000" b="1" dirty="0">
                <a:solidFill>
                  <a:srgbClr val="EBEBE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8 Sub-Categories collectively contributed 94.32% profit (loss) of the orders returned.</a:t>
            </a:r>
          </a:p>
          <a:p>
            <a:pPr marL="342900" indent="-342900">
              <a:spcBef>
                <a:spcPts val="1000"/>
              </a:spcBef>
              <a:buClr>
                <a:schemeClr val="tx1"/>
              </a:buClr>
              <a:buSzPct val="80000"/>
              <a:buFont typeface="+mj-lt"/>
              <a:buAutoNum type="arabicPeriod"/>
            </a:pPr>
            <a:r>
              <a:rPr lang="en-GB" dirty="0">
                <a:solidFill>
                  <a:srgbClr val="EBEBE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Copiers</a:t>
            </a:r>
          </a:p>
          <a:p>
            <a:pPr marL="342900" indent="-342900">
              <a:spcBef>
                <a:spcPts val="1000"/>
              </a:spcBef>
              <a:buClr>
                <a:schemeClr val="tx1"/>
              </a:buClr>
              <a:buSzPct val="80000"/>
              <a:buFont typeface="+mj-lt"/>
              <a:buAutoNum type="arabicPeriod"/>
            </a:pPr>
            <a:r>
              <a:rPr lang="en-GB" dirty="0">
                <a:solidFill>
                  <a:srgbClr val="EBEBE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Paper</a:t>
            </a:r>
          </a:p>
          <a:p>
            <a:pPr marL="342900" indent="-342900">
              <a:spcBef>
                <a:spcPts val="1000"/>
              </a:spcBef>
              <a:buClr>
                <a:schemeClr val="tx1"/>
              </a:buClr>
              <a:buSzPct val="80000"/>
              <a:buFont typeface="+mj-lt"/>
              <a:buAutoNum type="arabicPeriod"/>
            </a:pPr>
            <a:r>
              <a:rPr lang="en-US" dirty="0">
                <a:solidFill>
                  <a:srgbClr val="EBEBE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Accessories</a:t>
            </a:r>
          </a:p>
          <a:p>
            <a:pPr marL="342900" indent="-342900">
              <a:spcBef>
                <a:spcPts val="1000"/>
              </a:spcBef>
              <a:buClr>
                <a:schemeClr val="tx1"/>
              </a:buClr>
              <a:buSzPct val="80000"/>
              <a:buFont typeface="+mj-lt"/>
              <a:buAutoNum type="arabicPeriod"/>
            </a:pPr>
            <a:r>
              <a:rPr lang="en-US" dirty="0">
                <a:solidFill>
                  <a:srgbClr val="EBEBE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Phones</a:t>
            </a:r>
          </a:p>
          <a:p>
            <a:pPr marL="342900" indent="-342900">
              <a:spcBef>
                <a:spcPts val="1000"/>
              </a:spcBef>
              <a:buClr>
                <a:schemeClr val="tx1"/>
              </a:buClr>
              <a:buSzPct val="80000"/>
              <a:buFont typeface="+mj-lt"/>
              <a:buAutoNum type="arabicPeriod"/>
            </a:pPr>
            <a:r>
              <a:rPr lang="en-US" dirty="0">
                <a:solidFill>
                  <a:srgbClr val="EBEBE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Appliances</a:t>
            </a:r>
          </a:p>
          <a:p>
            <a:pPr marL="342900" indent="-342900">
              <a:spcBef>
                <a:spcPts val="1000"/>
              </a:spcBef>
              <a:buClr>
                <a:schemeClr val="tx1"/>
              </a:buClr>
              <a:buSzPct val="80000"/>
              <a:buFont typeface="+mj-lt"/>
              <a:buAutoNum type="arabicPeriod"/>
            </a:pPr>
            <a:r>
              <a:rPr lang="en-US" dirty="0">
                <a:solidFill>
                  <a:srgbClr val="EBEBE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Furnishing</a:t>
            </a:r>
          </a:p>
          <a:p>
            <a:pPr marL="342900" indent="-342900">
              <a:spcBef>
                <a:spcPts val="1000"/>
              </a:spcBef>
              <a:buClr>
                <a:schemeClr val="tx1"/>
              </a:buClr>
              <a:buSzPct val="80000"/>
              <a:buFont typeface="+mj-lt"/>
              <a:buAutoNum type="arabicPeriod"/>
            </a:pPr>
            <a:r>
              <a:rPr lang="en-US" dirty="0">
                <a:solidFill>
                  <a:srgbClr val="EBEBE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Storage</a:t>
            </a:r>
          </a:p>
          <a:p>
            <a:pPr marL="342900" indent="-342900">
              <a:spcBef>
                <a:spcPts val="1000"/>
              </a:spcBef>
              <a:buClr>
                <a:schemeClr val="tx1"/>
              </a:buClr>
              <a:buSzPct val="80000"/>
              <a:buFont typeface="+mj-lt"/>
              <a:buAutoNum type="arabicPeriod"/>
            </a:pPr>
            <a:r>
              <a:rPr lang="en-US" dirty="0">
                <a:solidFill>
                  <a:srgbClr val="EBEBE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Chairs</a:t>
            </a:r>
            <a:endParaRPr lang="en-GB" dirty="0">
              <a:solidFill>
                <a:srgbClr val="EBEBEB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3031D-E735-43D2-AEDB-F6EEE9D6D9E7}"/>
              </a:ext>
            </a:extLst>
          </p:cNvPr>
          <p:cNvSpPr/>
          <p:nvPr/>
        </p:nvSpPr>
        <p:spPr>
          <a:xfrm>
            <a:off x="9277350" y="6134228"/>
            <a:ext cx="2793462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77A3AD-6A88-4E89-A005-F33572657B43}"/>
              </a:ext>
            </a:extLst>
          </p:cNvPr>
          <p:cNvGrpSpPr/>
          <p:nvPr/>
        </p:nvGrpSpPr>
        <p:grpSpPr>
          <a:xfrm>
            <a:off x="9469434" y="6197553"/>
            <a:ext cx="1094578" cy="307777"/>
            <a:chOff x="10482783" y="6134228"/>
            <a:chExt cx="1094578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3B9699-7716-4ECD-BAFE-91A810403B12}"/>
                </a:ext>
              </a:extLst>
            </p:cNvPr>
            <p:cNvSpPr txBox="1"/>
            <p:nvPr/>
          </p:nvSpPr>
          <p:spPr>
            <a:xfrm>
              <a:off x="10767260" y="6134228"/>
              <a:ext cx="8101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Profit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404306-7959-447F-BB3D-A5CA6358D8BB}"/>
                </a:ext>
              </a:extLst>
            </p:cNvPr>
            <p:cNvSpPr/>
            <p:nvPr/>
          </p:nvSpPr>
          <p:spPr>
            <a:xfrm>
              <a:off x="10482783" y="6174029"/>
              <a:ext cx="204025" cy="204025"/>
            </a:xfrm>
            <a:prstGeom prst="rect">
              <a:avLst/>
            </a:prstGeom>
            <a:solidFill>
              <a:srgbClr val="59A1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C3309E-1563-433D-BFFD-E81958A97754}"/>
              </a:ext>
            </a:extLst>
          </p:cNvPr>
          <p:cNvGrpSpPr/>
          <p:nvPr/>
        </p:nvGrpSpPr>
        <p:grpSpPr>
          <a:xfrm>
            <a:off x="10599820" y="6197553"/>
            <a:ext cx="1578042" cy="307777"/>
            <a:chOff x="10492769" y="6423482"/>
            <a:chExt cx="1578042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C81114-EA84-42AA-B892-9E662EFDAC69}"/>
                </a:ext>
              </a:extLst>
            </p:cNvPr>
            <p:cNvSpPr txBox="1"/>
            <p:nvPr/>
          </p:nvSpPr>
          <p:spPr>
            <a:xfrm>
              <a:off x="10772771" y="6423482"/>
              <a:ext cx="1298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Percentage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64D29B-592D-44B4-A373-4C65958FC47C}"/>
                </a:ext>
              </a:extLst>
            </p:cNvPr>
            <p:cNvSpPr/>
            <p:nvPr/>
          </p:nvSpPr>
          <p:spPr>
            <a:xfrm>
              <a:off x="10492769" y="6481391"/>
              <a:ext cx="204025" cy="204025"/>
            </a:xfrm>
            <a:prstGeom prst="rect">
              <a:avLst/>
            </a:prstGeom>
            <a:solidFill>
              <a:srgbClr val="4E7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12D564-B36A-4B99-AB8F-ADD85A5FB792}"/>
              </a:ext>
            </a:extLst>
          </p:cNvPr>
          <p:cNvCxnSpPr>
            <a:cxnSpLocks/>
          </p:cNvCxnSpPr>
          <p:nvPr/>
        </p:nvCxnSpPr>
        <p:spPr>
          <a:xfrm>
            <a:off x="8199365" y="1063416"/>
            <a:ext cx="0" cy="5396071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DF62E7-818E-49B6-9962-D56C76BB0D72}"/>
              </a:ext>
            </a:extLst>
          </p:cNvPr>
          <p:cNvSpPr txBox="1"/>
          <p:nvPr/>
        </p:nvSpPr>
        <p:spPr>
          <a:xfrm>
            <a:off x="3815145" y="5299207"/>
            <a:ext cx="329460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1k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518240-B37B-41A9-9F6A-2D003DA7C6B1}"/>
              </a:ext>
            </a:extLst>
          </p:cNvPr>
          <p:cNvSpPr txBox="1"/>
          <p:nvPr/>
        </p:nvSpPr>
        <p:spPr>
          <a:xfrm>
            <a:off x="3815145" y="4804578"/>
            <a:ext cx="329460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2k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C2086A-0227-4F76-8AA0-A08E79EA773D}"/>
              </a:ext>
            </a:extLst>
          </p:cNvPr>
          <p:cNvSpPr txBox="1"/>
          <p:nvPr/>
        </p:nvSpPr>
        <p:spPr>
          <a:xfrm>
            <a:off x="3815145" y="4332091"/>
            <a:ext cx="329460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3k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DDBA4-C8C2-4AAB-860B-3E9974B14386}"/>
              </a:ext>
            </a:extLst>
          </p:cNvPr>
          <p:cNvSpPr txBox="1"/>
          <p:nvPr/>
        </p:nvSpPr>
        <p:spPr>
          <a:xfrm>
            <a:off x="3815145" y="3849054"/>
            <a:ext cx="329460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4k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5F77AF-9C9D-49F6-9C61-3EDB46A6263A}"/>
              </a:ext>
            </a:extLst>
          </p:cNvPr>
          <p:cNvSpPr txBox="1"/>
          <p:nvPr/>
        </p:nvSpPr>
        <p:spPr>
          <a:xfrm>
            <a:off x="3815145" y="3360971"/>
            <a:ext cx="329460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5k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5D02EB-4BA7-4789-8A81-BFDDB19113FD}"/>
              </a:ext>
            </a:extLst>
          </p:cNvPr>
          <p:cNvSpPr txBox="1"/>
          <p:nvPr/>
        </p:nvSpPr>
        <p:spPr>
          <a:xfrm>
            <a:off x="3815145" y="2911299"/>
            <a:ext cx="329460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6k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9E6C22-699F-4C82-93F4-A6C20FAA34B4}"/>
              </a:ext>
            </a:extLst>
          </p:cNvPr>
          <p:cNvSpPr txBox="1"/>
          <p:nvPr/>
        </p:nvSpPr>
        <p:spPr>
          <a:xfrm>
            <a:off x="3815145" y="2447335"/>
            <a:ext cx="329460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7k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B9A0F-52C3-4A65-B102-0470C28713C2}"/>
              </a:ext>
            </a:extLst>
          </p:cNvPr>
          <p:cNvSpPr txBox="1"/>
          <p:nvPr/>
        </p:nvSpPr>
        <p:spPr>
          <a:xfrm>
            <a:off x="3815145" y="1984872"/>
            <a:ext cx="329460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8k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7D11B5-7972-4031-A41D-08A690B35B17}"/>
              </a:ext>
            </a:extLst>
          </p:cNvPr>
          <p:cNvSpPr txBox="1"/>
          <p:nvPr/>
        </p:nvSpPr>
        <p:spPr>
          <a:xfrm>
            <a:off x="3815145" y="1557775"/>
            <a:ext cx="329460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9k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6FC69-BD2E-4A65-92ED-A20F6E12F1F5}"/>
              </a:ext>
            </a:extLst>
          </p:cNvPr>
          <p:cNvSpPr txBox="1"/>
          <p:nvPr/>
        </p:nvSpPr>
        <p:spPr>
          <a:xfrm rot="16200000">
            <a:off x="3443198" y="3694941"/>
            <a:ext cx="595848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B6A4C3-CF72-4AC2-9F80-A08A2EE2EE48}"/>
              </a:ext>
            </a:extLst>
          </p:cNvPr>
          <p:cNvSpPr/>
          <p:nvPr/>
        </p:nvSpPr>
        <p:spPr>
          <a:xfrm>
            <a:off x="11524302" y="2462888"/>
            <a:ext cx="298598" cy="2721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A9306F-99FE-441C-872D-7468BBB67BFA}"/>
              </a:ext>
            </a:extLst>
          </p:cNvPr>
          <p:cNvSpPr txBox="1"/>
          <p:nvPr/>
        </p:nvSpPr>
        <p:spPr>
          <a:xfrm>
            <a:off x="11293688" y="1806142"/>
            <a:ext cx="605150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ACEB1F-25DD-4F27-8F61-36484DBFF733}"/>
              </a:ext>
            </a:extLst>
          </p:cNvPr>
          <p:cNvSpPr/>
          <p:nvPr/>
        </p:nvSpPr>
        <p:spPr>
          <a:xfrm>
            <a:off x="11726864" y="1227841"/>
            <a:ext cx="343948" cy="48151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5D06C3-030C-43D5-9EAB-C683BD32C024}"/>
              </a:ext>
            </a:extLst>
          </p:cNvPr>
          <p:cNvSpPr txBox="1"/>
          <p:nvPr/>
        </p:nvSpPr>
        <p:spPr>
          <a:xfrm>
            <a:off x="11293688" y="2216667"/>
            <a:ext cx="605150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3E2591-5055-4779-85F4-D632B41BC547}"/>
              </a:ext>
            </a:extLst>
          </p:cNvPr>
          <p:cNvSpPr txBox="1"/>
          <p:nvPr/>
        </p:nvSpPr>
        <p:spPr>
          <a:xfrm>
            <a:off x="11293688" y="2592875"/>
            <a:ext cx="605150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90EDB2-18ED-421A-A6E2-6A27161C1C93}"/>
              </a:ext>
            </a:extLst>
          </p:cNvPr>
          <p:cNvSpPr txBox="1"/>
          <p:nvPr/>
        </p:nvSpPr>
        <p:spPr>
          <a:xfrm>
            <a:off x="11293688" y="3003400"/>
            <a:ext cx="605150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70%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294695-84FD-43AB-ACC5-09A999BC265F}"/>
              </a:ext>
            </a:extLst>
          </p:cNvPr>
          <p:cNvSpPr txBox="1"/>
          <p:nvPr/>
        </p:nvSpPr>
        <p:spPr>
          <a:xfrm>
            <a:off x="11293688" y="3390954"/>
            <a:ext cx="605150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60%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4FFC3C-B6D0-4499-BC85-0B357FD30E3F}"/>
              </a:ext>
            </a:extLst>
          </p:cNvPr>
          <p:cNvSpPr txBox="1"/>
          <p:nvPr/>
        </p:nvSpPr>
        <p:spPr>
          <a:xfrm>
            <a:off x="11293688" y="3801479"/>
            <a:ext cx="605150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EFA0DD-F89D-4EF9-B474-1B0CE908B18E}"/>
              </a:ext>
            </a:extLst>
          </p:cNvPr>
          <p:cNvSpPr txBox="1"/>
          <p:nvPr/>
        </p:nvSpPr>
        <p:spPr>
          <a:xfrm>
            <a:off x="11293688" y="4177687"/>
            <a:ext cx="605150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40%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149077-DAAE-4E15-8DD0-86FF2825BA2E}"/>
              </a:ext>
            </a:extLst>
          </p:cNvPr>
          <p:cNvSpPr txBox="1"/>
          <p:nvPr/>
        </p:nvSpPr>
        <p:spPr>
          <a:xfrm>
            <a:off x="11293688" y="4588212"/>
            <a:ext cx="605150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30%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DD537B-A1D0-42E5-8849-EFBC9F4B0E51}"/>
              </a:ext>
            </a:extLst>
          </p:cNvPr>
          <p:cNvSpPr txBox="1"/>
          <p:nvPr/>
        </p:nvSpPr>
        <p:spPr>
          <a:xfrm>
            <a:off x="11293688" y="4997716"/>
            <a:ext cx="605150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549E4F-5ADF-46B8-9FC2-348D6EFF4100}"/>
              </a:ext>
            </a:extLst>
          </p:cNvPr>
          <p:cNvSpPr txBox="1"/>
          <p:nvPr/>
        </p:nvSpPr>
        <p:spPr>
          <a:xfrm>
            <a:off x="11293688" y="5408241"/>
            <a:ext cx="605150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442E8D-9DA6-448C-9418-82B9343A86CC}"/>
              </a:ext>
            </a:extLst>
          </p:cNvPr>
          <p:cNvSpPr txBox="1"/>
          <p:nvPr/>
        </p:nvSpPr>
        <p:spPr>
          <a:xfrm rot="5400000">
            <a:off x="10671980" y="3557485"/>
            <a:ext cx="2357241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Total Running Sum of Profit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D5702A-E216-474B-B6B4-6F8B82B4EED7}"/>
              </a:ext>
            </a:extLst>
          </p:cNvPr>
          <p:cNvSpPr txBox="1"/>
          <p:nvPr/>
        </p:nvSpPr>
        <p:spPr>
          <a:xfrm>
            <a:off x="838985" y="6339366"/>
            <a:ext cx="6819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This allow us to understand which sub category for analysis.</a:t>
            </a:r>
          </a:p>
        </p:txBody>
      </p:sp>
    </p:spTree>
    <p:extLst>
      <p:ext uri="{BB962C8B-B14F-4D97-AF65-F5344CB8AC3E}">
        <p14:creationId xmlns:p14="http://schemas.microsoft.com/office/powerpoint/2010/main" val="1710554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B23B9-1C4B-4707-BD31-193DA066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16</a:t>
            </a:fld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005F7-03BD-4165-9BA3-FD9670653BB5}"/>
              </a:ext>
            </a:extLst>
          </p:cNvPr>
          <p:cNvSpPr txBox="1"/>
          <p:nvPr/>
        </p:nvSpPr>
        <p:spPr>
          <a:xfrm>
            <a:off x="11123613" y="34119"/>
            <a:ext cx="1068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Descriptive Analytics </a:t>
            </a:r>
            <a:endParaRPr lang="en-SG" sz="1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14CEB2-1D20-4F9B-9378-124859293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017314" cy="1069392"/>
          </a:xfrm>
        </p:spPr>
        <p:txBody>
          <a:bodyPr>
            <a:normAutofit/>
          </a:bodyPr>
          <a:lstStyle/>
          <a:p>
            <a:r>
              <a:rPr lang="en-SG" sz="4400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C924F0-D605-4126-881B-67F0CAED398B}"/>
              </a:ext>
            </a:extLst>
          </p:cNvPr>
          <p:cNvSpPr txBox="1"/>
          <p:nvPr/>
        </p:nvSpPr>
        <p:spPr>
          <a:xfrm>
            <a:off x="942974" y="1434518"/>
            <a:ext cx="3648075" cy="4156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GB" sz="2000" b="1" dirty="0">
                <a:solidFill>
                  <a:srgbClr val="EBEBE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95% of Orders Returned falls within: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GB" sz="2000" b="1" dirty="0">
              <a:solidFill>
                <a:srgbClr val="EBEBEB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GB" dirty="0">
                <a:solidFill>
                  <a:srgbClr val="EBEBE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1. Profit between -600 to 600.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GB" dirty="0">
                <a:solidFill>
                  <a:srgbClr val="EBEBE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2. Sales below 3,000.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D031CB-5231-41B0-8097-C605FF7C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310837"/>
            <a:ext cx="5561797" cy="53661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32B9FC6-D8ED-46BB-BC56-0C83812A164C}"/>
              </a:ext>
            </a:extLst>
          </p:cNvPr>
          <p:cNvGrpSpPr/>
          <p:nvPr/>
        </p:nvGrpSpPr>
        <p:grpSpPr>
          <a:xfrm>
            <a:off x="10225489" y="5714628"/>
            <a:ext cx="1930499" cy="461665"/>
            <a:chOff x="1619249" y="5514603"/>
            <a:chExt cx="1930499" cy="46166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3535EB-C0DE-4835-B7D4-3A074534175E}"/>
                </a:ext>
              </a:extLst>
            </p:cNvPr>
            <p:cNvSpPr/>
            <p:nvPr/>
          </p:nvSpPr>
          <p:spPr>
            <a:xfrm>
              <a:off x="1619249" y="5514603"/>
              <a:ext cx="1868585" cy="4616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DC20C8B-5BC6-443B-A515-7880A870BACE}"/>
                </a:ext>
              </a:extLst>
            </p:cNvPr>
            <p:cNvSpPr/>
            <p:nvPr/>
          </p:nvSpPr>
          <p:spPr>
            <a:xfrm>
              <a:off x="1711039" y="5640751"/>
              <a:ext cx="189199" cy="189199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4E79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00F61A-ECA8-4D42-A28C-12187B4D8058}"/>
                </a:ext>
              </a:extLst>
            </p:cNvPr>
            <p:cNvSpPr txBox="1"/>
            <p:nvPr/>
          </p:nvSpPr>
          <p:spPr>
            <a:xfrm>
              <a:off x="1900238" y="5581463"/>
              <a:ext cx="16495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Returned Orders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9C6DEF0-9A01-4AE3-BD76-0785824251A4}"/>
              </a:ext>
            </a:extLst>
          </p:cNvPr>
          <p:cNvSpPr txBox="1"/>
          <p:nvPr/>
        </p:nvSpPr>
        <p:spPr>
          <a:xfrm>
            <a:off x="8240382" y="6331967"/>
            <a:ext cx="719356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3000</a:t>
            </a:r>
            <a:endParaRPr lang="en-SG" sz="1400" b="1" dirty="0">
              <a:solidFill>
                <a:schemeClr val="accent5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BF690B-1ED9-43FF-8DA2-9B57A689D6C3}"/>
              </a:ext>
            </a:extLst>
          </p:cNvPr>
          <p:cNvCxnSpPr>
            <a:cxnSpLocks/>
          </p:cNvCxnSpPr>
          <p:nvPr/>
        </p:nvCxnSpPr>
        <p:spPr>
          <a:xfrm>
            <a:off x="8523215" y="1063416"/>
            <a:ext cx="0" cy="5396071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A350B1-AFDF-45F2-ABF3-37C3AB559E8F}"/>
              </a:ext>
            </a:extLst>
          </p:cNvPr>
          <p:cNvSpPr txBox="1"/>
          <p:nvPr/>
        </p:nvSpPr>
        <p:spPr>
          <a:xfrm>
            <a:off x="6095999" y="2977251"/>
            <a:ext cx="492722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600</a:t>
            </a:r>
            <a:endParaRPr lang="en-SG" sz="1400" b="1" dirty="0">
              <a:solidFill>
                <a:schemeClr val="accent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8AA8D3-D755-4320-B842-D7D7DA18C238}"/>
              </a:ext>
            </a:extLst>
          </p:cNvPr>
          <p:cNvSpPr txBox="1"/>
          <p:nvPr/>
        </p:nvSpPr>
        <p:spPr>
          <a:xfrm>
            <a:off x="6095994" y="4398012"/>
            <a:ext cx="597889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-600</a:t>
            </a:r>
            <a:endParaRPr lang="en-SG" sz="1400" b="1" dirty="0">
              <a:solidFill>
                <a:schemeClr val="accent5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0B2207-8473-41F1-B353-BBDA824AA1FD}"/>
              </a:ext>
            </a:extLst>
          </p:cNvPr>
          <p:cNvCxnSpPr>
            <a:cxnSpLocks/>
          </p:cNvCxnSpPr>
          <p:nvPr/>
        </p:nvCxnSpPr>
        <p:spPr>
          <a:xfrm flipH="1">
            <a:off x="6487225" y="4561426"/>
            <a:ext cx="5360141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6F022E-2724-4285-973F-762771A21C3D}"/>
              </a:ext>
            </a:extLst>
          </p:cNvPr>
          <p:cNvCxnSpPr>
            <a:cxnSpLocks/>
          </p:cNvCxnSpPr>
          <p:nvPr/>
        </p:nvCxnSpPr>
        <p:spPr>
          <a:xfrm flipH="1">
            <a:off x="6487225" y="3067050"/>
            <a:ext cx="5360141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8280D03-576A-4930-9F5D-40F857F4956A}"/>
              </a:ext>
            </a:extLst>
          </p:cNvPr>
          <p:cNvSpPr/>
          <p:nvPr/>
        </p:nvSpPr>
        <p:spPr>
          <a:xfrm>
            <a:off x="6619875" y="3067050"/>
            <a:ext cx="1914525" cy="1514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98892-75CA-455D-8A01-E06DC0A1CBB1}"/>
              </a:ext>
            </a:extLst>
          </p:cNvPr>
          <p:cNvSpPr txBox="1"/>
          <p:nvPr/>
        </p:nvSpPr>
        <p:spPr>
          <a:xfrm rot="16200000">
            <a:off x="5958515" y="3672271"/>
            <a:ext cx="595848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63B1BF-AEFD-4320-9DC6-08FBBA3BB501}"/>
              </a:ext>
            </a:extLst>
          </p:cNvPr>
          <p:cNvSpPr txBox="1"/>
          <p:nvPr/>
        </p:nvSpPr>
        <p:spPr>
          <a:xfrm>
            <a:off x="6095998" y="2478106"/>
            <a:ext cx="492723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endParaRPr lang="en-SG" sz="1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A3B087-6D3C-4530-A25C-0818907A3F30}"/>
              </a:ext>
            </a:extLst>
          </p:cNvPr>
          <p:cNvSpPr txBox="1"/>
          <p:nvPr/>
        </p:nvSpPr>
        <p:spPr>
          <a:xfrm>
            <a:off x="6115527" y="1824358"/>
            <a:ext cx="492723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1500</a:t>
            </a:r>
            <a:endParaRPr lang="en-SG" sz="1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F288D1-5D4C-41B3-81A6-F49B6865763E}"/>
              </a:ext>
            </a:extLst>
          </p:cNvPr>
          <p:cNvSpPr txBox="1"/>
          <p:nvPr/>
        </p:nvSpPr>
        <p:spPr>
          <a:xfrm>
            <a:off x="6115528" y="1358585"/>
            <a:ext cx="492192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endParaRPr lang="en-SG" sz="1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407531-093A-41B1-9BFF-9EACA1AE4B1C}"/>
              </a:ext>
            </a:extLst>
          </p:cNvPr>
          <p:cNvSpPr txBox="1"/>
          <p:nvPr/>
        </p:nvSpPr>
        <p:spPr>
          <a:xfrm>
            <a:off x="6459681" y="3710768"/>
            <a:ext cx="79903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SG" sz="1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AE8746-F54E-400C-8C45-D8794D302B7C}"/>
              </a:ext>
            </a:extLst>
          </p:cNvPr>
          <p:cNvSpPr txBox="1"/>
          <p:nvPr/>
        </p:nvSpPr>
        <p:spPr>
          <a:xfrm>
            <a:off x="6108243" y="6154226"/>
            <a:ext cx="519306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-2000</a:t>
            </a:r>
            <a:endParaRPr lang="en-SG" sz="1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0DEE07-8B68-420E-BDC2-6F8E069C25B5}"/>
              </a:ext>
            </a:extLst>
          </p:cNvPr>
          <p:cNvSpPr txBox="1"/>
          <p:nvPr/>
        </p:nvSpPr>
        <p:spPr>
          <a:xfrm>
            <a:off x="6099231" y="5576325"/>
            <a:ext cx="516067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-1500</a:t>
            </a:r>
            <a:endParaRPr lang="en-SG" sz="1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7D9719-28C2-4925-9684-5474A4F526C6}"/>
              </a:ext>
            </a:extLst>
          </p:cNvPr>
          <p:cNvSpPr txBox="1"/>
          <p:nvPr/>
        </p:nvSpPr>
        <p:spPr>
          <a:xfrm>
            <a:off x="6095994" y="4918680"/>
            <a:ext cx="511721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-1000</a:t>
            </a:r>
            <a:endParaRPr lang="en-SG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5DCD89-C2A6-4CCA-84D7-64C6AE614692}"/>
              </a:ext>
            </a:extLst>
          </p:cNvPr>
          <p:cNvSpPr txBox="1"/>
          <p:nvPr/>
        </p:nvSpPr>
        <p:spPr>
          <a:xfrm>
            <a:off x="942974" y="5870302"/>
            <a:ext cx="4638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This allow us to pick up the range of orders for training</a:t>
            </a:r>
          </a:p>
        </p:txBody>
      </p:sp>
    </p:spTree>
    <p:extLst>
      <p:ext uri="{BB962C8B-B14F-4D97-AF65-F5344CB8AC3E}">
        <p14:creationId xmlns:p14="http://schemas.microsoft.com/office/powerpoint/2010/main" val="993607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B23B9-1C4B-4707-BD31-193DA066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17</a:t>
            </a:fld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005F7-03BD-4165-9BA3-FD9670653BB5}"/>
              </a:ext>
            </a:extLst>
          </p:cNvPr>
          <p:cNvSpPr txBox="1"/>
          <p:nvPr/>
        </p:nvSpPr>
        <p:spPr>
          <a:xfrm>
            <a:off x="11123613" y="34119"/>
            <a:ext cx="1068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Descriptive Analytics </a:t>
            </a:r>
            <a:endParaRPr lang="en-SG" sz="1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E0D66-0C86-4B68-BBC7-02A47821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8062520" cy="1069392"/>
          </a:xfrm>
        </p:spPr>
        <p:txBody>
          <a:bodyPr>
            <a:normAutofit/>
          </a:bodyPr>
          <a:lstStyle/>
          <a:p>
            <a:r>
              <a:rPr lang="en-SG" sz="4400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EA2FAF-1109-4E16-BDE5-999AD71287A0}"/>
              </a:ext>
            </a:extLst>
          </p:cNvPr>
          <p:cNvSpPr txBox="1"/>
          <p:nvPr/>
        </p:nvSpPr>
        <p:spPr>
          <a:xfrm>
            <a:off x="923925" y="1642181"/>
            <a:ext cx="24193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A profile by ranking of the profit (loss) of returned orders.</a:t>
            </a:r>
          </a:p>
          <a:p>
            <a:pPr>
              <a:buClr>
                <a:schemeClr val="tx1"/>
              </a:buClr>
            </a:pPr>
            <a:endParaRPr lang="en-SG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Washington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New York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Massachusetts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Virginia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Utah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Georgia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Delaware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B6E7B0-94B4-4D8F-9BE0-122352A5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654" y="1183706"/>
            <a:ext cx="8449087" cy="555684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2718F74-8D15-4191-81BA-72C78E79AD6E}"/>
              </a:ext>
            </a:extLst>
          </p:cNvPr>
          <p:cNvGrpSpPr/>
          <p:nvPr/>
        </p:nvGrpSpPr>
        <p:grpSpPr>
          <a:xfrm>
            <a:off x="3951213" y="5988550"/>
            <a:ext cx="2674123" cy="511072"/>
            <a:chOff x="434063" y="4431263"/>
            <a:chExt cx="3045402" cy="58203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3DAC42-EF99-4F58-9FDB-3C49942DFFCD}"/>
                </a:ext>
              </a:extLst>
            </p:cNvPr>
            <p:cNvSpPr/>
            <p:nvPr/>
          </p:nvSpPr>
          <p:spPr>
            <a:xfrm>
              <a:off x="511728" y="4431263"/>
              <a:ext cx="2831547" cy="5743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85C022-B020-4EE9-B6D3-95969BEF7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1" r="1305" b="3058"/>
            <a:stretch/>
          </p:blipFill>
          <p:spPr>
            <a:xfrm>
              <a:off x="706442" y="4473208"/>
              <a:ext cx="2447820" cy="22462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5EC692-A1D3-49D7-AE66-ED4090E6A54E}"/>
                </a:ext>
              </a:extLst>
            </p:cNvPr>
            <p:cNvSpPr txBox="1"/>
            <p:nvPr/>
          </p:nvSpPr>
          <p:spPr>
            <a:xfrm>
              <a:off x="2474883" y="4697835"/>
              <a:ext cx="1004582" cy="3154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Highest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9959EC-D89F-46FB-B292-60A3A028B11F}"/>
                </a:ext>
              </a:extLst>
            </p:cNvPr>
            <p:cNvSpPr txBox="1"/>
            <p:nvPr/>
          </p:nvSpPr>
          <p:spPr>
            <a:xfrm>
              <a:off x="434063" y="4697834"/>
              <a:ext cx="1004582" cy="3154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Lowest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762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89405E-7B8F-42E6-B9C9-8FF9944D6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7" t="4911" r="6030" b="5937"/>
          <a:stretch/>
        </p:blipFill>
        <p:spPr>
          <a:xfrm>
            <a:off x="3421164" y="1246146"/>
            <a:ext cx="8770836" cy="46726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B23B9-1C4B-4707-BD31-193DA066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18</a:t>
            </a:fld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005F7-03BD-4165-9BA3-FD9670653BB5}"/>
              </a:ext>
            </a:extLst>
          </p:cNvPr>
          <p:cNvSpPr txBox="1"/>
          <p:nvPr/>
        </p:nvSpPr>
        <p:spPr>
          <a:xfrm>
            <a:off x="11123613" y="34119"/>
            <a:ext cx="1068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Descriptive Analytics </a:t>
            </a:r>
            <a:endParaRPr lang="en-SG" sz="1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E0D66-0C86-4B68-BBC7-02A47821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8062520" cy="1069392"/>
          </a:xfrm>
        </p:spPr>
        <p:txBody>
          <a:bodyPr>
            <a:normAutofit/>
          </a:bodyPr>
          <a:lstStyle/>
          <a:p>
            <a:r>
              <a:rPr lang="en-SG" sz="4400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EA2FAF-1109-4E16-BDE5-999AD71287A0}"/>
              </a:ext>
            </a:extLst>
          </p:cNvPr>
          <p:cNvSpPr txBox="1"/>
          <p:nvPr/>
        </p:nvSpPr>
        <p:spPr>
          <a:xfrm>
            <a:off x="923925" y="1642181"/>
            <a:ext cx="24193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A profile by ranking of the profit of non- returned orders.</a:t>
            </a:r>
          </a:p>
          <a:p>
            <a:pPr>
              <a:buClr>
                <a:schemeClr val="tx1"/>
              </a:buClr>
            </a:pPr>
            <a:endParaRPr lang="en-SG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New York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Washington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Michigan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Indiana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Virginia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Georgia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Kentucky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718F74-8D15-4191-81BA-72C78E79AD6E}"/>
              </a:ext>
            </a:extLst>
          </p:cNvPr>
          <p:cNvGrpSpPr/>
          <p:nvPr/>
        </p:nvGrpSpPr>
        <p:grpSpPr>
          <a:xfrm>
            <a:off x="3633713" y="5331304"/>
            <a:ext cx="2674123" cy="511072"/>
            <a:chOff x="434063" y="4431263"/>
            <a:chExt cx="3045402" cy="58203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3DAC42-EF99-4F58-9FDB-3C49942DFFCD}"/>
                </a:ext>
              </a:extLst>
            </p:cNvPr>
            <p:cNvSpPr/>
            <p:nvPr/>
          </p:nvSpPr>
          <p:spPr>
            <a:xfrm>
              <a:off x="511728" y="4431263"/>
              <a:ext cx="2831547" cy="5743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85C022-B020-4EE9-B6D3-95969BEF7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1" r="1305" b="3058"/>
            <a:stretch/>
          </p:blipFill>
          <p:spPr>
            <a:xfrm>
              <a:off x="706442" y="4473208"/>
              <a:ext cx="2447820" cy="22462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5EC692-A1D3-49D7-AE66-ED4090E6A54E}"/>
                </a:ext>
              </a:extLst>
            </p:cNvPr>
            <p:cNvSpPr txBox="1"/>
            <p:nvPr/>
          </p:nvSpPr>
          <p:spPr>
            <a:xfrm>
              <a:off x="2474883" y="4697835"/>
              <a:ext cx="1004582" cy="3154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Highest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9959EC-D89F-46FB-B292-60A3A028B11F}"/>
                </a:ext>
              </a:extLst>
            </p:cNvPr>
            <p:cNvSpPr txBox="1"/>
            <p:nvPr/>
          </p:nvSpPr>
          <p:spPr>
            <a:xfrm>
              <a:off x="434063" y="4697834"/>
              <a:ext cx="1004582" cy="3154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Lowest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4679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466A42C-EFF0-44C4-978C-8FE6231E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21" y="1143000"/>
            <a:ext cx="4166510" cy="100012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i="0" kern="1200" dirty="0">
                <a:solidFill>
                  <a:srgbClr val="FCC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of Sub-Category Returned</a:t>
            </a:r>
            <a:br>
              <a:rPr lang="en-US" sz="4400" b="0" i="0" kern="1200" dirty="0">
                <a:solidFill>
                  <a:srgbClr val="FCC66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b="0" i="0" kern="1200" dirty="0">
              <a:solidFill>
                <a:srgbClr val="FCC6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AC644-95B8-44F7-8CF9-E5CF2C470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23F7EF97-FAC4-4CD0-AB98-8A6AAA9E1D46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7D4AE-21FF-40D6-92B2-89AC9A9013D0}"/>
              </a:ext>
            </a:extLst>
          </p:cNvPr>
          <p:cNvSpPr txBox="1"/>
          <p:nvPr/>
        </p:nvSpPr>
        <p:spPr>
          <a:xfrm>
            <a:off x="646239" y="2312638"/>
            <a:ext cx="4166509" cy="3517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GB" sz="2000" dirty="0">
                <a:solidFill>
                  <a:srgbClr val="EBEBE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Using Line Chart and Trend Line, we can observe the relationship between the number of orders for each sub-category and its return orders.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GB" sz="2000" dirty="0">
                <a:solidFill>
                  <a:srgbClr val="EBEBE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As the growth of orders in each sub-category increases over the years, there is an upward trend in return orders.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06D268-90E5-4619-A1BD-5DDABBCB4421}"/>
              </a:ext>
            </a:extLst>
          </p:cNvPr>
          <p:cNvSpPr txBox="1"/>
          <p:nvPr/>
        </p:nvSpPr>
        <p:spPr>
          <a:xfrm>
            <a:off x="11123613" y="34119"/>
            <a:ext cx="1068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Diagnostics</a:t>
            </a:r>
          </a:p>
          <a:p>
            <a:r>
              <a:rPr lang="en-SG" sz="12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  <a:endParaRPr lang="en-SG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D8DCA6-0CF5-4826-9E99-BB60EDB4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31" y="1063416"/>
            <a:ext cx="6700497" cy="561308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FACD060-DE88-4A1E-8FBF-E83D13E37CFB}"/>
              </a:ext>
            </a:extLst>
          </p:cNvPr>
          <p:cNvSpPr txBox="1">
            <a:spLocks/>
          </p:cNvSpPr>
          <p:nvPr/>
        </p:nvSpPr>
        <p:spPr>
          <a:xfrm>
            <a:off x="518317" y="205800"/>
            <a:ext cx="5035175" cy="767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SG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163922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E7953D6-81FE-4D94-993E-E65D2884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24" y="2511000"/>
            <a:ext cx="2799738" cy="865681"/>
          </a:xfrm>
        </p:spPr>
        <p:txBody>
          <a:bodyPr/>
          <a:lstStyle/>
          <a:p>
            <a:r>
              <a:rPr lang="en-SG" sz="44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24E78-462C-4CE0-B5D4-A8A08EF2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pPr/>
              <a:t>2</a:t>
            </a:fld>
            <a:endParaRPr lang="en-SG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BAA49BE-4FA8-475D-9F2B-FDA7B14FAD27}"/>
              </a:ext>
            </a:extLst>
          </p:cNvPr>
          <p:cNvGrpSpPr/>
          <p:nvPr/>
        </p:nvGrpSpPr>
        <p:grpSpPr>
          <a:xfrm>
            <a:off x="2929870" y="3510038"/>
            <a:ext cx="2156166" cy="825420"/>
            <a:chOff x="2735017" y="1495409"/>
            <a:chExt cx="2156166" cy="825420"/>
          </a:xfrm>
          <a:solidFill>
            <a:schemeClr val="accent5">
              <a:lumMod val="75000"/>
            </a:schemeClr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460949-ED9F-4375-BDAA-31876658A411}"/>
                </a:ext>
              </a:extLst>
            </p:cNvPr>
            <p:cNvSpPr/>
            <p:nvPr/>
          </p:nvSpPr>
          <p:spPr>
            <a:xfrm>
              <a:off x="2735017" y="1495409"/>
              <a:ext cx="2156166" cy="82542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B462E3-CEF0-4F8C-AA3C-9E5F3354CF15}"/>
                </a:ext>
              </a:extLst>
            </p:cNvPr>
            <p:cNvSpPr txBox="1"/>
            <p:nvPr/>
          </p:nvSpPr>
          <p:spPr>
            <a:xfrm>
              <a:off x="2812818" y="1625109"/>
              <a:ext cx="2000564" cy="58477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Data Exploration &amp; Preparation</a:t>
              </a:r>
              <a:endParaRPr lang="en-SG" sz="16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74818FD-06AC-4DFE-9309-32CF7224C53A}"/>
              </a:ext>
            </a:extLst>
          </p:cNvPr>
          <p:cNvGrpSpPr/>
          <p:nvPr/>
        </p:nvGrpSpPr>
        <p:grpSpPr>
          <a:xfrm>
            <a:off x="2929870" y="5588682"/>
            <a:ext cx="2156167" cy="825420"/>
            <a:chOff x="2735017" y="3331702"/>
            <a:chExt cx="2156167" cy="82542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2CA6BA25-8FC5-41E0-BB05-7B580E7AA729}"/>
                </a:ext>
              </a:extLst>
            </p:cNvPr>
            <p:cNvSpPr/>
            <p:nvPr/>
          </p:nvSpPr>
          <p:spPr>
            <a:xfrm>
              <a:off x="2735017" y="3331702"/>
              <a:ext cx="2156167" cy="82542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23643B-946C-4C03-B4FB-49979EEA5E8E}"/>
                </a:ext>
              </a:extLst>
            </p:cNvPr>
            <p:cNvSpPr txBox="1"/>
            <p:nvPr/>
          </p:nvSpPr>
          <p:spPr>
            <a:xfrm>
              <a:off x="2819552" y="3461402"/>
              <a:ext cx="19870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Data Visualization &amp; Presentation</a:t>
              </a:r>
              <a:endParaRPr lang="en-SG" sz="16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4E75070-A3FE-4B01-A856-781C3C20D88C}"/>
              </a:ext>
            </a:extLst>
          </p:cNvPr>
          <p:cNvGrpSpPr/>
          <p:nvPr/>
        </p:nvGrpSpPr>
        <p:grpSpPr>
          <a:xfrm>
            <a:off x="2929870" y="4496548"/>
            <a:ext cx="2156166" cy="825420"/>
            <a:chOff x="2735017" y="2367164"/>
            <a:chExt cx="2156166" cy="825420"/>
          </a:xfrm>
          <a:solidFill>
            <a:schemeClr val="accent5">
              <a:lumMod val="75000"/>
            </a:schemeClr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FC42021-358F-4283-87DA-A098A8D86797}"/>
                </a:ext>
              </a:extLst>
            </p:cNvPr>
            <p:cNvSpPr/>
            <p:nvPr/>
          </p:nvSpPr>
          <p:spPr>
            <a:xfrm>
              <a:off x="2735017" y="2367164"/>
              <a:ext cx="2156166" cy="82542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CECFCB-562F-4248-A73D-C6C1DABDB890}"/>
                </a:ext>
              </a:extLst>
            </p:cNvPr>
            <p:cNvSpPr txBox="1"/>
            <p:nvPr/>
          </p:nvSpPr>
          <p:spPr>
            <a:xfrm>
              <a:off x="2769975" y="2478109"/>
              <a:ext cx="2086250" cy="58477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Data Representation &amp; Transformation</a:t>
              </a:r>
              <a:endParaRPr lang="en-SG" sz="16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20A130-868D-4535-A746-7504FE90018C}"/>
              </a:ext>
            </a:extLst>
          </p:cNvPr>
          <p:cNvGrpSpPr/>
          <p:nvPr/>
        </p:nvGrpSpPr>
        <p:grpSpPr>
          <a:xfrm>
            <a:off x="9681123" y="4279435"/>
            <a:ext cx="1759591" cy="825420"/>
            <a:chOff x="354523" y="2320453"/>
            <a:chExt cx="1759591" cy="825420"/>
          </a:xfrm>
          <a:solidFill>
            <a:schemeClr val="tx1">
              <a:lumMod val="50000"/>
            </a:schemeClr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0DD9DC6-4580-44ED-9384-43E418D18020}"/>
                </a:ext>
              </a:extLst>
            </p:cNvPr>
            <p:cNvSpPr/>
            <p:nvPr/>
          </p:nvSpPr>
          <p:spPr>
            <a:xfrm>
              <a:off x="454100" y="2320453"/>
              <a:ext cx="1560439" cy="82542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9E2EE1-ADB5-41D4-AF58-85D237B9D528}"/>
                </a:ext>
              </a:extLst>
            </p:cNvPr>
            <p:cNvSpPr txBox="1"/>
            <p:nvPr/>
          </p:nvSpPr>
          <p:spPr>
            <a:xfrm>
              <a:off x="354523" y="2450153"/>
              <a:ext cx="175959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Summary &amp; Reflection</a:t>
              </a:r>
              <a:endParaRPr lang="en-SG" sz="16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9D888C5-BB2B-42FA-8F40-BB77FB5A5613}"/>
              </a:ext>
            </a:extLst>
          </p:cNvPr>
          <p:cNvGrpSpPr/>
          <p:nvPr/>
        </p:nvGrpSpPr>
        <p:grpSpPr>
          <a:xfrm>
            <a:off x="6330705" y="3522452"/>
            <a:ext cx="2156166" cy="825420"/>
            <a:chOff x="6178808" y="1313835"/>
            <a:chExt cx="2156166" cy="825420"/>
          </a:xfrm>
          <a:solidFill>
            <a:schemeClr val="accent6">
              <a:lumMod val="75000"/>
            </a:schemeClr>
          </a:solidFill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A0527FF-D0C4-4D9F-B294-A0AB9AC770B9}"/>
                </a:ext>
              </a:extLst>
            </p:cNvPr>
            <p:cNvSpPr/>
            <p:nvPr/>
          </p:nvSpPr>
          <p:spPr>
            <a:xfrm>
              <a:off x="6178808" y="1313835"/>
              <a:ext cx="2156166" cy="82542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DAD8AC7-D532-49DF-A825-06186D89C3DF}"/>
                </a:ext>
              </a:extLst>
            </p:cNvPr>
            <p:cNvSpPr txBox="1"/>
            <p:nvPr/>
          </p:nvSpPr>
          <p:spPr>
            <a:xfrm>
              <a:off x="6184664" y="1557268"/>
              <a:ext cx="2144454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Deploy Data Models</a:t>
              </a:r>
              <a:endParaRPr lang="en-SG" sz="16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2030C4D-37B0-4EDA-B0CB-AF2434FAB057}"/>
              </a:ext>
            </a:extLst>
          </p:cNvPr>
          <p:cNvGrpSpPr/>
          <p:nvPr/>
        </p:nvGrpSpPr>
        <p:grpSpPr>
          <a:xfrm>
            <a:off x="6330705" y="5524010"/>
            <a:ext cx="2156167" cy="825420"/>
            <a:chOff x="6178808" y="3701844"/>
            <a:chExt cx="2156167" cy="825420"/>
          </a:xfrm>
          <a:solidFill>
            <a:schemeClr val="accent6">
              <a:lumMod val="75000"/>
            </a:schemeClr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D2E4084-7848-4872-9C56-F50ED7DB8493}"/>
                </a:ext>
              </a:extLst>
            </p:cNvPr>
            <p:cNvSpPr/>
            <p:nvPr/>
          </p:nvSpPr>
          <p:spPr>
            <a:xfrm>
              <a:off x="6178808" y="3701844"/>
              <a:ext cx="2156167" cy="82542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D90559A-B5C3-495A-93EB-49BD294BAA39}"/>
                </a:ext>
              </a:extLst>
            </p:cNvPr>
            <p:cNvSpPr txBox="1"/>
            <p:nvPr/>
          </p:nvSpPr>
          <p:spPr>
            <a:xfrm>
              <a:off x="6263343" y="3945277"/>
              <a:ext cx="1987097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Train Data Models</a:t>
              </a:r>
              <a:endParaRPr lang="en-SG" sz="1600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E80BF6E-1B3F-4C71-8771-13F6726E1024}"/>
              </a:ext>
            </a:extLst>
          </p:cNvPr>
          <p:cNvGrpSpPr/>
          <p:nvPr/>
        </p:nvGrpSpPr>
        <p:grpSpPr>
          <a:xfrm>
            <a:off x="6269000" y="4508962"/>
            <a:ext cx="2279576" cy="825420"/>
            <a:chOff x="6117103" y="2507840"/>
            <a:chExt cx="2279576" cy="825420"/>
          </a:xfrm>
          <a:solidFill>
            <a:schemeClr val="accent6">
              <a:lumMod val="75000"/>
            </a:schemeClr>
          </a:solidFill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46948F18-3F2D-443C-8839-2A1F4813802A}"/>
                </a:ext>
              </a:extLst>
            </p:cNvPr>
            <p:cNvSpPr/>
            <p:nvPr/>
          </p:nvSpPr>
          <p:spPr>
            <a:xfrm>
              <a:off x="6178808" y="2507840"/>
              <a:ext cx="2156166" cy="82542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CB87B8B-DFED-46AE-9951-DB97CFF9456B}"/>
                </a:ext>
              </a:extLst>
            </p:cNvPr>
            <p:cNvSpPr txBox="1"/>
            <p:nvPr/>
          </p:nvSpPr>
          <p:spPr>
            <a:xfrm>
              <a:off x="6117103" y="2751273"/>
              <a:ext cx="22795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Validate Data Models</a:t>
              </a:r>
              <a:endParaRPr lang="en-SG" sz="160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22F4595-D9D9-4A5F-8062-B96A4B2FB9FC}"/>
              </a:ext>
            </a:extLst>
          </p:cNvPr>
          <p:cNvGrpSpPr/>
          <p:nvPr/>
        </p:nvGrpSpPr>
        <p:grpSpPr>
          <a:xfrm>
            <a:off x="354523" y="3890842"/>
            <a:ext cx="1759591" cy="1305548"/>
            <a:chOff x="354523" y="1840325"/>
            <a:chExt cx="1759591" cy="13055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A2B42DE-828E-4C07-972E-DE38CEF2B005}"/>
                </a:ext>
              </a:extLst>
            </p:cNvPr>
            <p:cNvGrpSpPr/>
            <p:nvPr/>
          </p:nvGrpSpPr>
          <p:grpSpPr>
            <a:xfrm>
              <a:off x="354523" y="2320453"/>
              <a:ext cx="1759591" cy="825420"/>
              <a:chOff x="354523" y="2320453"/>
              <a:chExt cx="1759591" cy="825420"/>
            </a:xfrm>
            <a:solidFill>
              <a:schemeClr val="tx1">
                <a:lumMod val="50000"/>
              </a:schemeClr>
            </a:solidFill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9EC82B9-743C-45EC-A3EF-6F73B7FF3E54}"/>
                  </a:ext>
                </a:extLst>
              </p:cNvPr>
              <p:cNvSpPr/>
              <p:nvPr/>
            </p:nvSpPr>
            <p:spPr>
              <a:xfrm>
                <a:off x="454100" y="2320453"/>
                <a:ext cx="1560439" cy="82542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6DEC1CF-4730-454E-823C-320A24E8816C}"/>
                  </a:ext>
                </a:extLst>
              </p:cNvPr>
              <p:cNvSpPr txBox="1"/>
              <p:nvPr/>
            </p:nvSpPr>
            <p:spPr>
              <a:xfrm>
                <a:off x="354523" y="2450153"/>
                <a:ext cx="17595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Business Understanding</a:t>
                </a:r>
                <a:endParaRPr lang="en-SG" sz="1600" dirty="0"/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AF66426-7E33-48BF-BA7F-4DC25EFCC06A}"/>
                </a:ext>
              </a:extLst>
            </p:cNvPr>
            <p:cNvSpPr/>
            <p:nvPr/>
          </p:nvSpPr>
          <p:spPr>
            <a:xfrm>
              <a:off x="640979" y="1853248"/>
              <a:ext cx="573031" cy="57303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DA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D7571A5-75FB-4A4C-BD99-8802CF6DAFF8}"/>
                </a:ext>
              </a:extLst>
            </p:cNvPr>
            <p:cNvSpPr/>
            <p:nvPr/>
          </p:nvSpPr>
          <p:spPr>
            <a:xfrm>
              <a:off x="1327759" y="1840325"/>
              <a:ext cx="573031" cy="57303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DS</a:t>
              </a:r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EB48509E-39CD-4D16-A52D-B3E8E96FA13D}"/>
              </a:ext>
            </a:extLst>
          </p:cNvPr>
          <p:cNvSpPr/>
          <p:nvPr/>
        </p:nvSpPr>
        <p:spPr>
          <a:xfrm>
            <a:off x="4945888" y="4645486"/>
            <a:ext cx="573031" cy="57303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DA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8CB2ED1-47EE-4A15-AA2E-435DC60B5CAE}"/>
              </a:ext>
            </a:extLst>
          </p:cNvPr>
          <p:cNvSpPr/>
          <p:nvPr/>
        </p:nvSpPr>
        <p:spPr>
          <a:xfrm>
            <a:off x="5389806" y="4657962"/>
            <a:ext cx="573031" cy="57303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B2EB270-3BFF-4558-AFC4-DE72EEC37396}"/>
              </a:ext>
            </a:extLst>
          </p:cNvPr>
          <p:cNvSpPr/>
          <p:nvPr/>
        </p:nvSpPr>
        <p:spPr>
          <a:xfrm>
            <a:off x="5864917" y="4661935"/>
            <a:ext cx="573031" cy="57303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A038FC13-86CB-4CF6-9387-ED0BC9BA6E2B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 flipV="1">
            <a:off x="2114114" y="3922748"/>
            <a:ext cx="815756" cy="87031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1697024-68DB-47D8-A768-E4635CE9BAC0}"/>
              </a:ext>
            </a:extLst>
          </p:cNvPr>
          <p:cNvCxnSpPr>
            <a:cxnSpLocks/>
            <a:stCxn id="45" idx="3"/>
            <a:endCxn id="37" idx="1"/>
          </p:cNvCxnSpPr>
          <p:nvPr/>
        </p:nvCxnSpPr>
        <p:spPr>
          <a:xfrm>
            <a:off x="8481015" y="3935162"/>
            <a:ext cx="1200108" cy="76636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63BA278-7323-44A0-8E39-345E00B3E326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>
            <a:off x="4007953" y="4335458"/>
            <a:ext cx="0" cy="161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025210C-AB22-4880-83BA-954510A17DB1}"/>
              </a:ext>
            </a:extLst>
          </p:cNvPr>
          <p:cNvCxnSpPr>
            <a:cxnSpLocks/>
            <a:stCxn id="24" idx="2"/>
            <a:endCxn id="21" idx="0"/>
          </p:cNvCxnSpPr>
          <p:nvPr/>
        </p:nvCxnSpPr>
        <p:spPr>
          <a:xfrm>
            <a:off x="4007953" y="5321968"/>
            <a:ext cx="1" cy="266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66C8B11-CC1E-4BF5-8B97-62124C0D8594}"/>
              </a:ext>
            </a:extLst>
          </p:cNvPr>
          <p:cNvCxnSpPr>
            <a:cxnSpLocks/>
            <a:stCxn id="50" idx="2"/>
            <a:endCxn id="47" idx="0"/>
          </p:cNvCxnSpPr>
          <p:nvPr/>
        </p:nvCxnSpPr>
        <p:spPr>
          <a:xfrm>
            <a:off x="7408788" y="5334382"/>
            <a:ext cx="1" cy="189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476EDAD-A438-41DE-977E-372B60185EA1}"/>
              </a:ext>
            </a:extLst>
          </p:cNvPr>
          <p:cNvCxnSpPr>
            <a:cxnSpLocks/>
            <a:stCxn id="50" idx="0"/>
            <a:endCxn id="44" idx="2"/>
          </p:cNvCxnSpPr>
          <p:nvPr/>
        </p:nvCxnSpPr>
        <p:spPr>
          <a:xfrm flipV="1">
            <a:off x="7408788" y="4347872"/>
            <a:ext cx="0" cy="161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F45D8AA9-00ED-4499-B345-7E039548A971}"/>
              </a:ext>
            </a:extLst>
          </p:cNvPr>
          <p:cNvCxnSpPr>
            <a:stCxn id="21" idx="2"/>
            <a:endCxn id="47" idx="2"/>
          </p:cNvCxnSpPr>
          <p:nvPr/>
        </p:nvCxnSpPr>
        <p:spPr>
          <a:xfrm rot="5400000" flipH="1" flipV="1">
            <a:off x="5676035" y="4681348"/>
            <a:ext cx="64672" cy="3400835"/>
          </a:xfrm>
          <a:prstGeom prst="bentConnector3">
            <a:avLst>
              <a:gd name="adj1" fmla="val -35347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6D7BB7D0-9E39-4BDC-8B28-79874209A645}"/>
              </a:ext>
            </a:extLst>
          </p:cNvPr>
          <p:cNvSpPr/>
          <p:nvPr/>
        </p:nvSpPr>
        <p:spPr>
          <a:xfrm>
            <a:off x="7829306" y="6127586"/>
            <a:ext cx="573031" cy="57303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31127BD-7D1F-45ED-B6AB-C63B2E735BB7}"/>
              </a:ext>
            </a:extLst>
          </p:cNvPr>
          <p:cNvSpPr/>
          <p:nvPr/>
        </p:nvSpPr>
        <p:spPr>
          <a:xfrm>
            <a:off x="2686991" y="6076386"/>
            <a:ext cx="573031" cy="57303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DA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84A83F1-78DB-4055-90F5-1B9578EBF85E}"/>
              </a:ext>
            </a:extLst>
          </p:cNvPr>
          <p:cNvSpPr/>
          <p:nvPr/>
        </p:nvSpPr>
        <p:spPr>
          <a:xfrm>
            <a:off x="3415805" y="3071309"/>
            <a:ext cx="573031" cy="57303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DA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315E137-D6D7-4EA3-91DB-008BA6F5F52A}"/>
              </a:ext>
            </a:extLst>
          </p:cNvPr>
          <p:cNvSpPr/>
          <p:nvPr/>
        </p:nvSpPr>
        <p:spPr>
          <a:xfrm>
            <a:off x="4102585" y="3058386"/>
            <a:ext cx="573031" cy="57303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375EC3C-2D86-4165-B9A7-2678DD66F02D}"/>
              </a:ext>
            </a:extLst>
          </p:cNvPr>
          <p:cNvSpPr/>
          <p:nvPr/>
        </p:nvSpPr>
        <p:spPr>
          <a:xfrm>
            <a:off x="6802549" y="3046308"/>
            <a:ext cx="573031" cy="57303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A445107-8E4C-457E-A5DD-890EF48612C8}"/>
              </a:ext>
            </a:extLst>
          </p:cNvPr>
          <p:cNvSpPr/>
          <p:nvPr/>
        </p:nvSpPr>
        <p:spPr>
          <a:xfrm>
            <a:off x="7448721" y="3058386"/>
            <a:ext cx="573031" cy="57303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CEE4D139-8A06-4546-BC4A-F2568BD17CDD}"/>
              </a:ext>
            </a:extLst>
          </p:cNvPr>
          <p:cNvCxnSpPr>
            <a:cxnSpLocks/>
            <a:stCxn id="36" idx="2"/>
            <a:endCxn id="47" idx="3"/>
          </p:cNvCxnSpPr>
          <p:nvPr/>
        </p:nvCxnSpPr>
        <p:spPr>
          <a:xfrm rot="5400000">
            <a:off x="9107964" y="4483763"/>
            <a:ext cx="831865" cy="207404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40758F8-8BE4-4151-9BC0-5C11C5BD7DC1}"/>
              </a:ext>
            </a:extLst>
          </p:cNvPr>
          <p:cNvGrpSpPr/>
          <p:nvPr/>
        </p:nvGrpSpPr>
        <p:grpSpPr>
          <a:xfrm>
            <a:off x="309347" y="275882"/>
            <a:ext cx="10123757" cy="2249962"/>
            <a:chOff x="298575" y="393514"/>
            <a:chExt cx="10123757" cy="2249962"/>
          </a:xfrm>
        </p:grpSpPr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016FA1B5-FEB5-4AA7-80E3-DA824158E911}"/>
                </a:ext>
              </a:extLst>
            </p:cNvPr>
            <p:cNvSpPr txBox="1">
              <a:spLocks/>
            </p:cNvSpPr>
            <p:nvPr/>
          </p:nvSpPr>
          <p:spPr>
            <a:xfrm>
              <a:off x="298575" y="393514"/>
              <a:ext cx="2192955" cy="88593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SG" sz="4400" b="1" dirty="0">
                  <a:latin typeface="Arial" panose="020B0604020202020204" pitchFamily="34" charset="0"/>
                  <a:cs typeface="Arial" panose="020B0604020202020204" pitchFamily="34" charset="0"/>
                </a:rPr>
                <a:t>Roles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BE5A449-22CE-40E1-9E84-B6A2771AE4A8}"/>
                </a:ext>
              </a:extLst>
            </p:cNvPr>
            <p:cNvSpPr txBox="1"/>
            <p:nvPr/>
          </p:nvSpPr>
          <p:spPr>
            <a:xfrm>
              <a:off x="4265679" y="1258481"/>
              <a:ext cx="279973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Scientist</a:t>
              </a:r>
              <a:br>
                <a:rPr lang="en-US" sz="2000" b="1" dirty="0">
                  <a:solidFill>
                    <a:srgbClr val="EBEBE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Chung </a:t>
              </a:r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Kok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Hui</a:t>
              </a:r>
              <a:endParaRPr lang="en-US" sz="2000" b="1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Desmond </a:t>
              </a:r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Chiam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Jason Lee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76D4A1C-C696-4ECD-878F-288FCA73EA14}"/>
                </a:ext>
              </a:extLst>
            </p:cNvPr>
            <p:cNvSpPr txBox="1"/>
            <p:nvPr/>
          </p:nvSpPr>
          <p:spPr>
            <a:xfrm>
              <a:off x="960125" y="1264169"/>
              <a:ext cx="2984384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Analyst</a:t>
              </a:r>
              <a:br>
                <a:rPr lang="en-US" sz="2000" b="1" dirty="0">
                  <a:solidFill>
                    <a:srgbClr val="EBEBE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Andrew Yap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Ang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Bohan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Edna Wong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FF67C7D-C4BC-40E4-82DB-79BE161E6F27}"/>
                </a:ext>
              </a:extLst>
            </p:cNvPr>
            <p:cNvSpPr txBox="1"/>
            <p:nvPr/>
          </p:nvSpPr>
          <p:spPr>
            <a:xfrm>
              <a:off x="7437949" y="1247565"/>
              <a:ext cx="29843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Engineer</a:t>
              </a:r>
              <a:br>
                <a:rPr lang="en-US" sz="2000" b="1" dirty="0">
                  <a:solidFill>
                    <a:srgbClr val="EBEBE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Chung </a:t>
              </a:r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Kok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Hui</a:t>
              </a:r>
            </a:p>
          </p:txBody>
        </p: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69B9338F-117D-4093-988A-CB6301269C7F}"/>
              </a:ext>
            </a:extLst>
          </p:cNvPr>
          <p:cNvSpPr/>
          <p:nvPr/>
        </p:nvSpPr>
        <p:spPr>
          <a:xfrm>
            <a:off x="10744472" y="3873260"/>
            <a:ext cx="573031" cy="57303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C4BCF6D-0A70-4A3E-98B3-0E1DFD480ED1}"/>
              </a:ext>
            </a:extLst>
          </p:cNvPr>
          <p:cNvSpPr/>
          <p:nvPr/>
        </p:nvSpPr>
        <p:spPr>
          <a:xfrm>
            <a:off x="10274402" y="3856810"/>
            <a:ext cx="573031" cy="57303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0FB4609-391D-4D59-9824-CAC95EFA82D6}"/>
              </a:ext>
            </a:extLst>
          </p:cNvPr>
          <p:cNvSpPr/>
          <p:nvPr/>
        </p:nvSpPr>
        <p:spPr>
          <a:xfrm>
            <a:off x="9825443" y="3856811"/>
            <a:ext cx="573031" cy="57303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DA</a:t>
            </a:r>
          </a:p>
        </p:txBody>
      </p:sp>
    </p:spTree>
    <p:extLst>
      <p:ext uri="{BB962C8B-B14F-4D97-AF65-F5344CB8AC3E}">
        <p14:creationId xmlns:p14="http://schemas.microsoft.com/office/powerpoint/2010/main" val="1999534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AC644-95B8-44F7-8CF9-E5CF2C470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23F7EF97-FAC4-4CD0-AB98-8A6AAA9E1D46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06D268-90E5-4619-A1BD-5DDABBCB4421}"/>
              </a:ext>
            </a:extLst>
          </p:cNvPr>
          <p:cNvSpPr txBox="1"/>
          <p:nvPr/>
        </p:nvSpPr>
        <p:spPr>
          <a:xfrm>
            <a:off x="11123613" y="34119"/>
            <a:ext cx="1068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Diagnostics</a:t>
            </a:r>
          </a:p>
          <a:p>
            <a:r>
              <a:rPr lang="en-SG" sz="12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  <a:endParaRPr lang="en-SG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CCBBABF-F62C-4617-A199-2E75226D68D6}"/>
              </a:ext>
            </a:extLst>
          </p:cNvPr>
          <p:cNvSpPr txBox="1">
            <a:spLocks/>
          </p:cNvSpPr>
          <p:nvPr/>
        </p:nvSpPr>
        <p:spPr>
          <a:xfrm>
            <a:off x="646239" y="1187418"/>
            <a:ext cx="3546276" cy="1000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3200" b="1" dirty="0">
                <a:solidFill>
                  <a:srgbClr val="FCC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(Sales) of the Product</a:t>
            </a:r>
            <a:br>
              <a:rPr lang="en-GB" sz="3200" b="1" dirty="0">
                <a:solidFill>
                  <a:srgbClr val="FCC66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400" dirty="0">
                <a:solidFill>
                  <a:srgbClr val="FCC66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dirty="0">
              <a:solidFill>
                <a:srgbClr val="FCC6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028C9F-D212-44BD-99AE-E5D0152F75C2}"/>
              </a:ext>
            </a:extLst>
          </p:cNvPr>
          <p:cNvSpPr txBox="1"/>
          <p:nvPr/>
        </p:nvSpPr>
        <p:spPr>
          <a:xfrm>
            <a:off x="646239" y="2312638"/>
            <a:ext cx="3397255" cy="3492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GB" sz="2000" dirty="0">
                <a:solidFill>
                  <a:srgbClr val="EBEBE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Using the Stacked Bar Chart, we can observe the percentage of orders returned based on a set range of sales ($100). 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GB" sz="2000" dirty="0">
                <a:solidFill>
                  <a:srgbClr val="EBEBE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We conclude that the percentage of returns for sales is higher at sales amount of ($2100 to $2800).  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AEF57E1-85E6-4B13-B954-38C31E19D803}"/>
              </a:ext>
            </a:extLst>
          </p:cNvPr>
          <p:cNvSpPr txBox="1">
            <a:spLocks/>
          </p:cNvSpPr>
          <p:nvPr/>
        </p:nvSpPr>
        <p:spPr>
          <a:xfrm>
            <a:off x="518317" y="205800"/>
            <a:ext cx="5035175" cy="767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SG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Testing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915F13-0B04-4392-8AC5-A10E78FD8C9D}"/>
              </a:ext>
            </a:extLst>
          </p:cNvPr>
          <p:cNvGrpSpPr/>
          <p:nvPr/>
        </p:nvGrpSpPr>
        <p:grpSpPr>
          <a:xfrm>
            <a:off x="8641411" y="6347674"/>
            <a:ext cx="2907267" cy="464678"/>
            <a:chOff x="8641411" y="6347674"/>
            <a:chExt cx="2907267" cy="4646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7CE2F3-28DA-4F5D-82EB-3625DAB6C4F7}"/>
                </a:ext>
              </a:extLst>
            </p:cNvPr>
            <p:cNvSpPr txBox="1"/>
            <p:nvPr/>
          </p:nvSpPr>
          <p:spPr>
            <a:xfrm>
              <a:off x="9774172" y="6439022"/>
              <a:ext cx="810101" cy="2506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400" dirty="0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3F216B-6FC7-447A-9F32-92739571B2F5}"/>
                </a:ext>
              </a:extLst>
            </p:cNvPr>
            <p:cNvSpPr txBox="1"/>
            <p:nvPr/>
          </p:nvSpPr>
          <p:spPr>
            <a:xfrm>
              <a:off x="10738577" y="6436942"/>
              <a:ext cx="810101" cy="2506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400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9B8164-E2C3-4A8F-87B0-3BDBCC1BD13C}"/>
                </a:ext>
              </a:extLst>
            </p:cNvPr>
            <p:cNvSpPr/>
            <p:nvPr/>
          </p:nvSpPr>
          <p:spPr>
            <a:xfrm>
              <a:off x="9639610" y="6481390"/>
              <a:ext cx="204025" cy="204025"/>
            </a:xfrm>
            <a:prstGeom prst="rect">
              <a:avLst/>
            </a:prstGeom>
            <a:solidFill>
              <a:srgbClr val="4E9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E11678-B185-4DEC-9B06-CCD708F6E9E9}"/>
                </a:ext>
              </a:extLst>
            </p:cNvPr>
            <p:cNvSpPr/>
            <p:nvPr/>
          </p:nvSpPr>
          <p:spPr>
            <a:xfrm>
              <a:off x="10553828" y="6483232"/>
              <a:ext cx="204025" cy="204025"/>
            </a:xfrm>
            <a:prstGeom prst="rect">
              <a:avLst/>
            </a:prstGeom>
            <a:solidFill>
              <a:srgbClr val="FC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8D44015-A5B3-4156-968D-46E280F8AE0A}"/>
                </a:ext>
              </a:extLst>
            </p:cNvPr>
            <p:cNvSpPr/>
            <p:nvPr/>
          </p:nvSpPr>
          <p:spPr>
            <a:xfrm>
              <a:off x="9508273" y="6347674"/>
              <a:ext cx="1841132" cy="4646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552514-EBAD-4B62-B0BC-E4068826E8A5}"/>
                </a:ext>
              </a:extLst>
            </p:cNvPr>
            <p:cNvSpPr txBox="1"/>
            <p:nvPr/>
          </p:nvSpPr>
          <p:spPr>
            <a:xfrm>
              <a:off x="8641411" y="6350687"/>
              <a:ext cx="866442" cy="46166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SG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Goods Returned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D6D96E0-A84B-4DDC-8E69-E19953718E6B}"/>
              </a:ext>
            </a:extLst>
          </p:cNvPr>
          <p:cNvSpPr/>
          <p:nvPr/>
        </p:nvSpPr>
        <p:spPr>
          <a:xfrm>
            <a:off x="4679363" y="1084847"/>
            <a:ext cx="202063" cy="52203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815A71-CF4A-4D67-81F7-B9BECA9AF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006" y="1084849"/>
            <a:ext cx="7217401" cy="52203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714AD89-C0DD-4007-9371-0F3B53B74863}"/>
              </a:ext>
            </a:extLst>
          </p:cNvPr>
          <p:cNvSpPr txBox="1"/>
          <p:nvPr/>
        </p:nvSpPr>
        <p:spPr>
          <a:xfrm rot="16200000">
            <a:off x="3834095" y="3818669"/>
            <a:ext cx="210053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Percentage of Order Return</a:t>
            </a:r>
            <a:endParaRPr lang="en-SG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DBF872-F0C3-424B-A871-C61689194C48}"/>
              </a:ext>
            </a:extLst>
          </p:cNvPr>
          <p:cNvSpPr txBox="1"/>
          <p:nvPr/>
        </p:nvSpPr>
        <p:spPr>
          <a:xfrm>
            <a:off x="7514807" y="1048918"/>
            <a:ext cx="210053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Sales amount per $100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2241598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466A42C-EFF0-44C4-978C-8FE6231E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2" y="1876425"/>
            <a:ext cx="4166510" cy="116865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br>
              <a:rPr lang="en-US" sz="4400" b="0" i="0" kern="1200" dirty="0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b="0" i="0" kern="1200" dirty="0">
              <a:solidFill>
                <a:srgbClr val="EBEB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AC644-95B8-44F7-8CF9-E5CF2C470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23F7EF97-FAC4-4CD0-AB98-8A6AAA9E1D46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7D4AE-21FF-40D6-92B2-89AC9A9013D0}"/>
              </a:ext>
            </a:extLst>
          </p:cNvPr>
          <p:cNvSpPr txBox="1"/>
          <p:nvPr/>
        </p:nvSpPr>
        <p:spPr>
          <a:xfrm>
            <a:off x="648932" y="2679376"/>
            <a:ext cx="3419730" cy="3342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GB" sz="2000" dirty="0">
                <a:solidFill>
                  <a:srgbClr val="EBEBE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Using Box Plot, we can observe if the shipment duration affects the orders returned in their respective shipping method.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GB" sz="2000" dirty="0">
                <a:solidFill>
                  <a:srgbClr val="EBEBE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We conclude that it does not affect the orders returned as the duration is almost identical.</a:t>
            </a:r>
            <a:endParaRPr lang="en-US" sz="2000" dirty="0">
              <a:solidFill>
                <a:srgbClr val="EBEBEB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06D268-90E5-4619-A1BD-5DDABBCB4421}"/>
              </a:ext>
            </a:extLst>
          </p:cNvPr>
          <p:cNvSpPr txBox="1"/>
          <p:nvPr/>
        </p:nvSpPr>
        <p:spPr>
          <a:xfrm>
            <a:off x="11123613" y="34119"/>
            <a:ext cx="1068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Diagnostics</a:t>
            </a:r>
          </a:p>
          <a:p>
            <a:r>
              <a:rPr lang="en-SG" sz="12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  <a:endParaRPr lang="en-SG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7DC792-07A5-49B9-8057-4D26E4F15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206" y="1340174"/>
            <a:ext cx="7693633" cy="461951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47D86A0-1CF5-4A3F-A524-EC1058AE1745}"/>
              </a:ext>
            </a:extLst>
          </p:cNvPr>
          <p:cNvSpPr txBox="1">
            <a:spLocks/>
          </p:cNvSpPr>
          <p:nvPr/>
        </p:nvSpPr>
        <p:spPr>
          <a:xfrm>
            <a:off x="631621" y="1143000"/>
            <a:ext cx="2916922" cy="1000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3200" b="1" dirty="0">
                <a:solidFill>
                  <a:srgbClr val="FCC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Shipment Duration of the Product</a:t>
            </a:r>
            <a:endParaRPr lang="en-US" sz="4400" dirty="0">
              <a:solidFill>
                <a:srgbClr val="FCC6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7B85AA0-656F-4766-BBB1-EECA792AEAC9}"/>
              </a:ext>
            </a:extLst>
          </p:cNvPr>
          <p:cNvSpPr txBox="1">
            <a:spLocks/>
          </p:cNvSpPr>
          <p:nvPr/>
        </p:nvSpPr>
        <p:spPr>
          <a:xfrm>
            <a:off x="518317" y="205800"/>
            <a:ext cx="5035175" cy="767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SG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Testing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DAE5CF-891E-4875-8A41-20AB82DA906E}"/>
              </a:ext>
            </a:extLst>
          </p:cNvPr>
          <p:cNvGrpSpPr/>
          <p:nvPr/>
        </p:nvGrpSpPr>
        <p:grpSpPr>
          <a:xfrm>
            <a:off x="9180065" y="5997357"/>
            <a:ext cx="2907267" cy="464678"/>
            <a:chOff x="8617144" y="6254603"/>
            <a:chExt cx="2907267" cy="46467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28D956-B69E-4424-8BBB-C9F8F8C0A971}"/>
                </a:ext>
              </a:extLst>
            </p:cNvPr>
            <p:cNvSpPr txBox="1"/>
            <p:nvPr/>
          </p:nvSpPr>
          <p:spPr>
            <a:xfrm>
              <a:off x="9749905" y="6345951"/>
              <a:ext cx="810101" cy="2506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400" dirty="0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799CD3-3A93-48E2-A1C6-B5C93B41AC03}"/>
                </a:ext>
              </a:extLst>
            </p:cNvPr>
            <p:cNvSpPr txBox="1"/>
            <p:nvPr/>
          </p:nvSpPr>
          <p:spPr>
            <a:xfrm>
              <a:off x="10714310" y="6343871"/>
              <a:ext cx="810101" cy="2506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400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814632E-DE1F-43F4-8211-88ABB2170669}"/>
                </a:ext>
              </a:extLst>
            </p:cNvPr>
            <p:cNvSpPr/>
            <p:nvPr/>
          </p:nvSpPr>
          <p:spPr>
            <a:xfrm>
              <a:off x="9615343" y="6388319"/>
              <a:ext cx="204025" cy="204025"/>
            </a:xfrm>
            <a:prstGeom prst="rect">
              <a:avLst/>
            </a:prstGeom>
            <a:solidFill>
              <a:srgbClr val="4E9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F319461-037F-43D4-BDF9-9E4E57B89B16}"/>
                </a:ext>
              </a:extLst>
            </p:cNvPr>
            <p:cNvSpPr/>
            <p:nvPr/>
          </p:nvSpPr>
          <p:spPr>
            <a:xfrm>
              <a:off x="10529561" y="6390161"/>
              <a:ext cx="204025" cy="204025"/>
            </a:xfrm>
            <a:prstGeom prst="rect">
              <a:avLst/>
            </a:prstGeom>
            <a:solidFill>
              <a:srgbClr val="FC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2141AAF-0066-4218-A816-73D7E1B15BB7}"/>
                </a:ext>
              </a:extLst>
            </p:cNvPr>
            <p:cNvSpPr/>
            <p:nvPr/>
          </p:nvSpPr>
          <p:spPr>
            <a:xfrm>
              <a:off x="9484006" y="6254603"/>
              <a:ext cx="1841132" cy="4646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625FDAF-750B-4AA0-883E-A274C0CBD8E0}"/>
                </a:ext>
              </a:extLst>
            </p:cNvPr>
            <p:cNvSpPr txBox="1"/>
            <p:nvPr/>
          </p:nvSpPr>
          <p:spPr>
            <a:xfrm>
              <a:off x="8617144" y="6257616"/>
              <a:ext cx="866442" cy="46166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SG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Goods Returned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FC6E6C0-14A7-4B17-AC18-7DEA7F641CF1}"/>
              </a:ext>
            </a:extLst>
          </p:cNvPr>
          <p:cNvSpPr/>
          <p:nvPr/>
        </p:nvSpPr>
        <p:spPr>
          <a:xfrm>
            <a:off x="4197474" y="1340173"/>
            <a:ext cx="235311" cy="46195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E685C4-1F0B-47F2-BB9D-93BBDBA91966}"/>
              </a:ext>
            </a:extLst>
          </p:cNvPr>
          <p:cNvSpPr txBox="1"/>
          <p:nvPr/>
        </p:nvSpPr>
        <p:spPr>
          <a:xfrm rot="16200000">
            <a:off x="3874919" y="3571141"/>
            <a:ext cx="116865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Days to Arrive 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999787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F2E08-B173-40B4-87D6-712F0070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763000" cy="914400"/>
          </a:xfrm>
        </p:spPr>
        <p:txBody>
          <a:bodyPr>
            <a:noAutofit/>
          </a:bodyPr>
          <a:lstStyle/>
          <a:p>
            <a:r>
              <a:rPr lang="en-SG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Test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9B591-8C05-48EB-94EF-CCAA6299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22</a:t>
            </a:fld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32AB4-54FC-4D15-B09A-1C4C52463610}"/>
              </a:ext>
            </a:extLst>
          </p:cNvPr>
          <p:cNvSpPr txBox="1"/>
          <p:nvPr/>
        </p:nvSpPr>
        <p:spPr>
          <a:xfrm>
            <a:off x="11123613" y="34119"/>
            <a:ext cx="1068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Descriptive Analytics </a:t>
            </a:r>
            <a:endParaRPr lang="en-SG" sz="1200" dirty="0"/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9F9F8F48-0B81-43D0-B0F2-6D781EB05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967" y="1499559"/>
            <a:ext cx="914400" cy="91440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AF5F19CD-260B-403B-B1EC-F3D62CE5F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1116" y="2825122"/>
            <a:ext cx="914400" cy="9144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51A84D29-5B24-4CE7-AA23-966E86B79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116" y="4150685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B814AB-8B58-48FF-8D44-8F8E73090CA3}"/>
              </a:ext>
            </a:extLst>
          </p:cNvPr>
          <p:cNvSpPr txBox="1"/>
          <p:nvPr/>
        </p:nvSpPr>
        <p:spPr>
          <a:xfrm>
            <a:off x="2190749" y="1499559"/>
            <a:ext cx="850582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SG" sz="3600" b="1" dirty="0">
                <a:latin typeface="Arial" panose="020B0604020202020204" pitchFamily="34" charset="0"/>
                <a:cs typeface="Arial" panose="020B0604020202020204" pitchFamily="34" charset="0"/>
              </a:rPr>
              <a:t>Type of Sub-Category Returned</a:t>
            </a:r>
            <a:br>
              <a:rPr lang="en-SG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G" sz="18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dirty="0">
                <a:solidFill>
                  <a:srgbClr val="FCC66D"/>
                </a:solidFill>
              </a:rPr>
              <a:t>Return orders </a:t>
            </a:r>
            <a:r>
              <a:rPr lang="en-SG" sz="1800" b="1" dirty="0">
                <a:latin typeface="Arial" panose="020B0604020202020204" pitchFamily="34" charset="0"/>
                <a:cs typeface="Arial" panose="020B0604020202020204" pitchFamily="34" charset="0"/>
              </a:rPr>
              <a:t>due to type of sub-category products)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endParaRPr lang="en-SG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SG" sz="3600" b="1" dirty="0">
                <a:latin typeface="Arial" panose="020B0604020202020204" pitchFamily="34" charset="0"/>
                <a:cs typeface="Arial" panose="020B0604020202020204" pitchFamily="34" charset="0"/>
              </a:rPr>
              <a:t>Price (Sales) of the Product</a:t>
            </a:r>
            <a:br>
              <a:rPr lang="en-SG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G" sz="18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b="1" dirty="0">
                <a:solidFill>
                  <a:srgbClr val="FCC66D"/>
                </a:solidFill>
              </a:rPr>
              <a:t>Return orders </a:t>
            </a:r>
            <a:r>
              <a:rPr lang="en-SG" sz="1800" b="1" dirty="0">
                <a:latin typeface="Arial" panose="020B0604020202020204" pitchFamily="34" charset="0"/>
                <a:cs typeface="Arial" panose="020B0604020202020204" pitchFamily="34" charset="0"/>
              </a:rPr>
              <a:t>due to the sales/price of the product)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endParaRPr lang="en-SG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SG" sz="3600" b="1" dirty="0">
                <a:latin typeface="Arial" panose="020B0604020202020204" pitchFamily="34" charset="0"/>
                <a:cs typeface="Arial" panose="020B0604020202020204" pitchFamily="34" charset="0"/>
              </a:rPr>
              <a:t>Shipment Duration of the Product</a:t>
            </a:r>
            <a:br>
              <a:rPr lang="en-SG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CC66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Return orders </a:t>
            </a: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due to shipment duration)</a:t>
            </a:r>
          </a:p>
        </p:txBody>
      </p:sp>
    </p:spTree>
    <p:extLst>
      <p:ext uri="{BB962C8B-B14F-4D97-AF65-F5344CB8AC3E}">
        <p14:creationId xmlns:p14="http://schemas.microsoft.com/office/powerpoint/2010/main" val="1950776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41CCE-5BDE-47E4-9837-5D74C81C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2686" y="6397625"/>
            <a:ext cx="76421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A6E6D3-6526-4596-9D6E-0FCA68DA53B3}"/>
              </a:ext>
            </a:extLst>
          </p:cNvPr>
          <p:cNvSpPr txBox="1">
            <a:spLocks/>
          </p:cNvSpPr>
          <p:nvPr/>
        </p:nvSpPr>
        <p:spPr>
          <a:xfrm>
            <a:off x="677782" y="157541"/>
            <a:ext cx="10225443" cy="7218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Predictive Analytics : Data Models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FB3839-BEF0-45AD-AD1E-FACB3824B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17590"/>
              </p:ext>
            </p:extLst>
          </p:nvPr>
        </p:nvGraphicFramePr>
        <p:xfrm>
          <a:off x="427702" y="1469431"/>
          <a:ext cx="11336595" cy="3144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839">
                  <a:extLst>
                    <a:ext uri="{9D8B030D-6E8A-4147-A177-3AD203B41FA5}">
                      <a16:colId xmlns:a16="http://schemas.microsoft.com/office/drawing/2014/main" val="369903083"/>
                    </a:ext>
                  </a:extLst>
                </a:gridCol>
                <a:gridCol w="5022467">
                  <a:extLst>
                    <a:ext uri="{9D8B030D-6E8A-4147-A177-3AD203B41FA5}">
                      <a16:colId xmlns:a16="http://schemas.microsoft.com/office/drawing/2014/main" val="3659908032"/>
                    </a:ext>
                  </a:extLst>
                </a:gridCol>
                <a:gridCol w="2484898">
                  <a:extLst>
                    <a:ext uri="{9D8B030D-6E8A-4147-A177-3AD203B41FA5}">
                      <a16:colId xmlns:a16="http://schemas.microsoft.com/office/drawing/2014/main" val="104245321"/>
                    </a:ext>
                  </a:extLst>
                </a:gridCol>
                <a:gridCol w="2998391">
                  <a:extLst>
                    <a:ext uri="{9D8B030D-6E8A-4147-A177-3AD203B41FA5}">
                      <a16:colId xmlns:a16="http://schemas.microsoft.com/office/drawing/2014/main" val="2379477110"/>
                    </a:ext>
                  </a:extLst>
                </a:gridCol>
              </a:tblGrid>
              <a:tr h="733159"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Tools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Features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Data Scientist / Engineer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58645789"/>
                  </a:ext>
                </a:extLst>
              </a:tr>
              <a:tr h="733159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 dirty="0"/>
                        <a:t>Python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dirty="0">
                          <a:solidFill>
                            <a:srgbClr val="FF0000"/>
                          </a:solidFill>
                        </a:rPr>
                        <a:t>*Selected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Chung </a:t>
                      </a:r>
                      <a:r>
                        <a:rPr lang="en-SG" sz="2000" dirty="0" err="1"/>
                        <a:t>Kok</a:t>
                      </a:r>
                      <a:r>
                        <a:rPr lang="en-SG" sz="2000" dirty="0"/>
                        <a:t> Hui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64750775"/>
                  </a:ext>
                </a:extLst>
              </a:tr>
              <a:tr h="733159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 dirty="0"/>
                        <a:t>IBM Auto AI / Machine Learning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>
                          <a:solidFill>
                            <a:srgbClr val="FF0000"/>
                          </a:solidFill>
                        </a:rPr>
                        <a:t>*Selected 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Jason Lee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84109174"/>
                  </a:ext>
                </a:extLst>
              </a:tr>
              <a:tr h="733159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dirty="0"/>
                        <a:t>IBM Auto AI / Machine Learning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dirty="0"/>
                        <a:t>All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Desmond </a:t>
                      </a:r>
                      <a:r>
                        <a:rPr lang="en-SG" sz="2000" dirty="0" err="1"/>
                        <a:t>Chiam</a:t>
                      </a:r>
                      <a:endParaRPr lang="en-SG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81898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303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A2B6B6-64B0-481D-B2FA-050F83F06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274" y="1910727"/>
            <a:ext cx="7820307" cy="3604344"/>
          </a:xfrm>
        </p:spPr>
        <p:txBody>
          <a:bodyPr>
            <a:normAutofit lnSpcReduction="10000"/>
          </a:bodyPr>
          <a:lstStyle/>
          <a:p>
            <a:pPr marL="354013" indent="-354013" algn="l">
              <a:tabLst>
                <a:tab pos="3048000" algn="l"/>
              </a:tabLst>
            </a:pPr>
            <a:r>
              <a:rPr lang="en-SG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 T</a:t>
            </a:r>
            <a:r>
              <a:rPr lang="en-SG" sz="28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ools Used 	:  </a:t>
            </a:r>
            <a:r>
              <a:rPr lang="en-SG" sz="2800" b="1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 Auto AI / Python</a:t>
            </a:r>
          </a:p>
          <a:p>
            <a:pPr marL="354013" indent="-354013" algn="l">
              <a:tabLst>
                <a:tab pos="3048000" algn="l"/>
              </a:tabLst>
            </a:pPr>
            <a:r>
              <a:rPr lang="en-SG" sz="28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 Dataset  	:  </a:t>
            </a:r>
            <a:r>
              <a:rPr lang="en-SG" sz="2800" b="1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Superstore.csv</a:t>
            </a:r>
          </a:p>
          <a:p>
            <a:pPr marL="514350" indent="-514350" algn="l">
              <a:buAutoNum type="arabicPeriod" startAt="3"/>
              <a:tabLst>
                <a:tab pos="3048000" algn="l"/>
              </a:tabLst>
            </a:pPr>
            <a:r>
              <a:rPr lang="en-SG" sz="28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 	:</a:t>
            </a:r>
            <a:r>
              <a:rPr lang="en-SG" sz="2800" b="1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Selected/All</a:t>
            </a:r>
          </a:p>
          <a:p>
            <a:pPr marL="514350" indent="-514350" algn="l">
              <a:buAutoNum type="arabicPeriod" startAt="3"/>
              <a:tabLst>
                <a:tab pos="3048000" algn="l"/>
              </a:tabLst>
            </a:pPr>
            <a:r>
              <a:rPr lang="en-SG" sz="28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Variable	:  Returned</a:t>
            </a:r>
          </a:p>
          <a:p>
            <a:pPr marL="514350" indent="-514350" algn="l">
              <a:buAutoNum type="arabicPeriod" startAt="3"/>
              <a:tabLst>
                <a:tab pos="3048000" algn="l"/>
              </a:tabLst>
            </a:pPr>
            <a:r>
              <a:rPr lang="en-SG" sz="28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   	:  </a:t>
            </a:r>
            <a:r>
              <a:rPr lang="en-SG" sz="2800" b="1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Binary</a:t>
            </a:r>
          </a:p>
          <a:p>
            <a:pPr marL="514350" indent="-514350" algn="l">
              <a:buAutoNum type="arabicPeriod" startAt="3"/>
              <a:tabLst>
                <a:tab pos="3048000" algn="l"/>
              </a:tabLst>
            </a:pPr>
            <a:r>
              <a:rPr lang="en-SG" sz="28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 / Holdout Split 	:  </a:t>
            </a:r>
            <a:r>
              <a:rPr lang="en-SG" sz="2800" b="1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90 / 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41CCE-5BDE-47E4-9837-5D74C81C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2686" y="6397625"/>
            <a:ext cx="76421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B0CE3E-C44B-4057-9344-4CE58EE956A1}"/>
              </a:ext>
            </a:extLst>
          </p:cNvPr>
          <p:cNvSpPr txBox="1">
            <a:spLocks/>
          </p:cNvSpPr>
          <p:nvPr/>
        </p:nvSpPr>
        <p:spPr>
          <a:xfrm>
            <a:off x="633435" y="1106910"/>
            <a:ext cx="6045661" cy="721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Background Information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EAD1D9-A509-4687-B8E8-3BE9D1451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44233" y="1950055"/>
            <a:ext cx="3461594" cy="321204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BA6E6D3-6526-4596-9D6E-0FCA68DA53B3}"/>
              </a:ext>
            </a:extLst>
          </p:cNvPr>
          <p:cNvSpPr txBox="1">
            <a:spLocks/>
          </p:cNvSpPr>
          <p:nvPr/>
        </p:nvSpPr>
        <p:spPr>
          <a:xfrm>
            <a:off x="586274" y="136525"/>
            <a:ext cx="8940282" cy="721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Predictive </a:t>
            </a:r>
            <a:r>
              <a:rPr kumimoji="0" lang="en-SG" sz="4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Analytics</a:t>
            </a: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 : Train Data Models</a:t>
            </a:r>
          </a:p>
        </p:txBody>
      </p:sp>
    </p:spTree>
    <p:extLst>
      <p:ext uri="{BB962C8B-B14F-4D97-AF65-F5344CB8AC3E}">
        <p14:creationId xmlns:p14="http://schemas.microsoft.com/office/powerpoint/2010/main" val="3342212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Predictive Analytics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B91D1B60-B267-4E1D-B05D-362E3A3406DB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387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Using Python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25C1124-5FD2-4DB9-A289-670AB73FB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456" y="1334536"/>
            <a:ext cx="51054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00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Predictive Analytics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cikit-learn - Wikipedia">
            <a:extLst>
              <a:ext uri="{FF2B5EF4-FFF2-40B4-BE49-F238E27FC236}">
                <a16:creationId xmlns:a16="http://schemas.microsoft.com/office/drawing/2014/main" id="{6678A950-B213-4FAD-A9CB-7A4CF0615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53" y="1091374"/>
            <a:ext cx="1657571" cy="89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libraries can load image in Python and what are their difference? | by  Kevin Luk | Towards Data Science">
            <a:extLst>
              <a:ext uri="{FF2B5EF4-FFF2-40B4-BE49-F238E27FC236}">
                <a16:creationId xmlns:a16="http://schemas.microsoft.com/office/drawing/2014/main" id="{E462394C-8A19-4F3D-A0E9-2C69CE0A4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432" y="1983700"/>
            <a:ext cx="2646853" cy="77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balanced-learn documentation — Version 0.9.0">
            <a:extLst>
              <a:ext uri="{FF2B5EF4-FFF2-40B4-BE49-F238E27FC236}">
                <a16:creationId xmlns:a16="http://schemas.microsoft.com/office/drawing/2014/main" id="{3AE19126-F707-402C-BAFC-36EA6EB3A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133" y="2412724"/>
            <a:ext cx="1833659" cy="69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ndas (software) - Wikipedia">
            <a:extLst>
              <a:ext uri="{FF2B5EF4-FFF2-40B4-BE49-F238E27FC236}">
                <a16:creationId xmlns:a16="http://schemas.microsoft.com/office/drawing/2014/main" id="{4A4232CE-5325-488C-8D02-6A53A85CB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134" y="524936"/>
            <a:ext cx="2646853" cy="107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DE17ED66-348B-4AA5-AEF8-4D43E83B869D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8888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Python Libraries,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Framework &amp;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Integrated Development Environment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7D6FEC6-F874-4EE6-9264-4B678E784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79" y="3283855"/>
            <a:ext cx="4066178" cy="227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ycharm">
            <a:extLst>
              <a:ext uri="{FF2B5EF4-FFF2-40B4-BE49-F238E27FC236}">
                <a16:creationId xmlns:a16="http://schemas.microsoft.com/office/drawing/2014/main" id="{8AC2EBCA-861E-40F7-976B-695D97AE52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0"/>
          <a:stretch/>
        </p:blipFill>
        <p:spPr bwMode="auto">
          <a:xfrm>
            <a:off x="8685453" y="4707451"/>
            <a:ext cx="1570762" cy="13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roject Jupyter | Home">
            <a:extLst>
              <a:ext uri="{FF2B5EF4-FFF2-40B4-BE49-F238E27FC236}">
                <a16:creationId xmlns:a16="http://schemas.microsoft.com/office/drawing/2014/main" id="{467C36A9-A001-41D0-8B2F-14D2F2342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1" r="19171"/>
          <a:stretch/>
        </p:blipFill>
        <p:spPr bwMode="auto">
          <a:xfrm>
            <a:off x="10309485" y="4835888"/>
            <a:ext cx="1348806" cy="110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029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Pre-processing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BC70CD67-DCE8-47D9-929F-90A4B141016B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387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Select Meaningful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3F37D-D419-423C-AD92-633B77BF92D6}"/>
              </a:ext>
            </a:extLst>
          </p:cNvPr>
          <p:cNvSpPr txBox="1"/>
          <p:nvPr/>
        </p:nvSpPr>
        <p:spPr>
          <a:xfrm>
            <a:off x="5009334" y="2058780"/>
            <a:ext cx="6864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Based on the findings from Descriptive and Diagnostic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Analytics, the following features are selected:</a:t>
            </a: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F5F2F9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141983F-EFDB-4739-8CA6-40031CDD679D}"/>
              </a:ext>
            </a:extLst>
          </p:cNvPr>
          <p:cNvGraphicFramePr>
            <a:graphicFrameLocks noGrp="1"/>
          </p:cNvGraphicFramePr>
          <p:nvPr/>
        </p:nvGraphicFramePr>
        <p:xfrm>
          <a:off x="5032584" y="2902755"/>
          <a:ext cx="6540929" cy="3596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7389">
                  <a:extLst>
                    <a:ext uri="{9D8B030D-6E8A-4147-A177-3AD203B41FA5}">
                      <a16:colId xmlns:a16="http://schemas.microsoft.com/office/drawing/2014/main" val="2536825600"/>
                    </a:ext>
                  </a:extLst>
                </a:gridCol>
                <a:gridCol w="2576770">
                  <a:extLst>
                    <a:ext uri="{9D8B030D-6E8A-4147-A177-3AD203B41FA5}">
                      <a16:colId xmlns:a16="http://schemas.microsoft.com/office/drawing/2014/main" val="1807328033"/>
                    </a:ext>
                  </a:extLst>
                </a:gridCol>
                <a:gridCol w="2576770">
                  <a:extLst>
                    <a:ext uri="{9D8B030D-6E8A-4147-A177-3AD203B41FA5}">
                      <a16:colId xmlns:a16="http://schemas.microsoft.com/office/drawing/2014/main" val="3779738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Features</a:t>
                      </a:r>
                      <a:endParaRPr lang="en-SG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</a:t>
                      </a:r>
                      <a:endParaRPr lang="en-SG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Pre-processing Method</a:t>
                      </a:r>
                      <a:endParaRPr lang="en-SG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4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State</a:t>
                      </a:r>
                      <a:endParaRPr lang="en-SG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Qualitative (Nominal)</a:t>
                      </a:r>
                      <a:endParaRPr lang="en-SG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One-hot Encoding</a:t>
                      </a:r>
                      <a:endParaRPr lang="en-SG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565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Sub-Category</a:t>
                      </a:r>
                      <a:endParaRPr lang="en-SG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Qualitative (Nominal)</a:t>
                      </a:r>
                      <a:endParaRPr lang="en-SG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06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Sales</a:t>
                      </a:r>
                      <a:endParaRPr lang="en-SG" sz="2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Quantitative (Continuous)</a:t>
                      </a:r>
                      <a:endParaRPr lang="en-SG" sz="2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Scaling</a:t>
                      </a:r>
                      <a:endParaRPr lang="en-SG" sz="2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8234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Profit</a:t>
                      </a:r>
                      <a:endParaRPr lang="en-SG" sz="2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Quantitative (Continuous)</a:t>
                      </a:r>
                      <a:endParaRPr lang="en-SG" sz="2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sz="2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64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Returned</a:t>
                      </a:r>
                      <a:endParaRPr lang="en-SG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Qualitative (Binary)</a:t>
                      </a:r>
                      <a:endParaRPr lang="en-SG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SG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6131513"/>
                  </a:ext>
                </a:extLst>
              </a:tr>
            </a:tbl>
          </a:graphicData>
        </a:graphic>
      </p:graphicFrame>
      <p:sp>
        <p:nvSpPr>
          <p:cNvPr id="4" name="Left Brace 3">
            <a:extLst>
              <a:ext uri="{FF2B5EF4-FFF2-40B4-BE49-F238E27FC236}">
                <a16:creationId xmlns:a16="http://schemas.microsoft.com/office/drawing/2014/main" id="{36D96DB2-684D-459A-ABB1-07692DDC6AE9}"/>
              </a:ext>
            </a:extLst>
          </p:cNvPr>
          <p:cNvSpPr/>
          <p:nvPr/>
        </p:nvSpPr>
        <p:spPr>
          <a:xfrm>
            <a:off x="4512339" y="3632981"/>
            <a:ext cx="364317" cy="2457290"/>
          </a:xfrm>
          <a:prstGeom prst="leftBrac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350B3D9B-ACF0-4D94-9792-6D08634A9BB9}"/>
              </a:ext>
            </a:extLst>
          </p:cNvPr>
          <p:cNvSpPr/>
          <p:nvPr/>
        </p:nvSpPr>
        <p:spPr>
          <a:xfrm>
            <a:off x="4538250" y="6161367"/>
            <a:ext cx="312497" cy="338028"/>
          </a:xfrm>
          <a:prstGeom prst="leftBrac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D19C01B-BB4E-4EE4-A5C8-9FC8B9878884}"/>
              </a:ext>
            </a:extLst>
          </p:cNvPr>
          <p:cNvSpPr/>
          <p:nvPr/>
        </p:nvSpPr>
        <p:spPr>
          <a:xfrm>
            <a:off x="3015056" y="4641905"/>
            <a:ext cx="1240098" cy="49704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Input Variables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2FA8F82-AF4B-4898-9C82-BE22F72113CA}"/>
              </a:ext>
            </a:extLst>
          </p:cNvPr>
          <p:cNvSpPr/>
          <p:nvPr/>
        </p:nvSpPr>
        <p:spPr>
          <a:xfrm>
            <a:off x="3015056" y="6090272"/>
            <a:ext cx="1240098" cy="49704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Output Variable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278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Pre-processing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BC70CD67-DCE8-47D9-929F-90A4B141016B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3873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Standardized Quantitative Features</a:t>
            </a:r>
            <a:endParaRPr kumimoji="0" lang="en-US" sz="2800" b="0" i="0" u="none" strike="noStrike" kern="1200" cap="none" spc="130" normalizeH="0" baseline="0" noProof="0" dirty="0">
              <a:ln>
                <a:noFill/>
              </a:ln>
              <a:solidFill>
                <a:srgbClr val="FE733C">
                  <a:lumMod val="75000"/>
                </a:srgbClr>
              </a:solidFill>
              <a:effectLst/>
              <a:uLnTx/>
              <a:uFillTx/>
              <a:latin typeface="Yu Mincho Demibold"/>
              <a:ea typeface="+mj-ea"/>
              <a:cs typeface="+mj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E78767-2078-45FC-8129-4BCE61126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966" y="4000465"/>
            <a:ext cx="8612625" cy="243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01AE6AC6-8F02-48A6-B2EB-BB8C64831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2497" y="3856344"/>
            <a:ext cx="338636" cy="3386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0F2B09-352C-4E04-B924-23AC22871C08}"/>
              </a:ext>
            </a:extLst>
          </p:cNvPr>
          <p:cNvSpPr txBox="1"/>
          <p:nvPr/>
        </p:nvSpPr>
        <p:spPr>
          <a:xfrm>
            <a:off x="4680890" y="2857535"/>
            <a:ext cx="7119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Standardized method is selected as both profit and sales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distribution display very similar normal distribution.</a:t>
            </a: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F5F2F9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979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Pre-processing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BC70CD67-DCE8-47D9-929F-90A4B141016B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387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Encode Nominal Features </a:t>
            </a:r>
            <a:endParaRPr kumimoji="0" lang="en-US" sz="2800" b="0" i="0" u="none" strike="noStrike" kern="1200" cap="none" spc="130" normalizeH="0" baseline="0" noProof="0" dirty="0">
              <a:ln>
                <a:noFill/>
              </a:ln>
              <a:solidFill>
                <a:srgbClr val="FE733C">
                  <a:lumMod val="75000"/>
                </a:srgbClr>
              </a:solidFill>
              <a:effectLst/>
              <a:uLnTx/>
              <a:uFillTx/>
              <a:latin typeface="Yu Mincho Demibold"/>
              <a:ea typeface="+mj-ea"/>
              <a:cs typeface="+mj-cs"/>
            </a:endParaRPr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1C564B8C-C646-42BA-BC84-641EF0AA41A2}"/>
              </a:ext>
            </a:extLst>
          </p:cNvPr>
          <p:cNvGraphicFramePr>
            <a:graphicFrameLocks noGrp="1"/>
          </p:cNvGraphicFramePr>
          <p:nvPr/>
        </p:nvGraphicFramePr>
        <p:xfrm>
          <a:off x="3174519" y="3936955"/>
          <a:ext cx="8577534" cy="243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6539">
                  <a:extLst>
                    <a:ext uri="{9D8B030D-6E8A-4147-A177-3AD203B41FA5}">
                      <a16:colId xmlns:a16="http://schemas.microsoft.com/office/drawing/2014/main" val="2536825600"/>
                    </a:ext>
                  </a:extLst>
                </a:gridCol>
                <a:gridCol w="2375858">
                  <a:extLst>
                    <a:ext uri="{9D8B030D-6E8A-4147-A177-3AD203B41FA5}">
                      <a16:colId xmlns:a16="http://schemas.microsoft.com/office/drawing/2014/main" val="1807328033"/>
                    </a:ext>
                  </a:extLst>
                </a:gridCol>
                <a:gridCol w="1468146">
                  <a:extLst>
                    <a:ext uri="{9D8B030D-6E8A-4147-A177-3AD203B41FA5}">
                      <a16:colId xmlns:a16="http://schemas.microsoft.com/office/drawing/2014/main" val="101776349"/>
                    </a:ext>
                  </a:extLst>
                </a:gridCol>
                <a:gridCol w="2526991">
                  <a:extLst>
                    <a:ext uri="{9D8B030D-6E8A-4147-A177-3AD203B41FA5}">
                      <a16:colId xmlns:a16="http://schemas.microsoft.com/office/drawing/2014/main" val="3185900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Nominal Features</a:t>
                      </a:r>
                      <a:endParaRPr lang="en-SG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</a:t>
                      </a:r>
                      <a:endParaRPr lang="en-SG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Classes</a:t>
                      </a:r>
                      <a:endParaRPr lang="en-SG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Cols After One –Hot Encoding</a:t>
                      </a:r>
                      <a:endParaRPr lang="en-SG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State</a:t>
                      </a:r>
                      <a:endParaRPr lang="en-SG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Qualitative (Nominal)</a:t>
                      </a:r>
                      <a:endParaRPr lang="en-SG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</a:t>
                      </a:r>
                      <a:endParaRPr lang="en-SG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 – 1 = 48</a:t>
                      </a:r>
                      <a:endParaRPr lang="en-SG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565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Sub-Category</a:t>
                      </a:r>
                      <a:endParaRPr lang="en-SG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Qualitative (Nominal)</a:t>
                      </a:r>
                      <a:endParaRPr lang="en-SG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SG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 – 1 =16</a:t>
                      </a:r>
                      <a:endParaRPr lang="en-SG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0601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Columns as Input Variables:</a:t>
                      </a:r>
                      <a:endParaRPr lang="en-SG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G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 + 16 +2 = 66</a:t>
                      </a:r>
                      <a:endParaRPr lang="en-SG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3445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16D3191-8E90-488B-88F8-B1AF70E996CC}"/>
              </a:ext>
            </a:extLst>
          </p:cNvPr>
          <p:cNvSpPr txBox="1"/>
          <p:nvPr/>
        </p:nvSpPr>
        <p:spPr>
          <a:xfrm>
            <a:off x="4761319" y="2782697"/>
            <a:ext cx="6332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There is a need to reduce the encoded class columns to improve the performance of model.</a:t>
            </a:r>
          </a:p>
        </p:txBody>
      </p:sp>
    </p:spTree>
    <p:extLst>
      <p:ext uri="{BB962C8B-B14F-4D97-AF65-F5344CB8AC3E}">
        <p14:creationId xmlns:p14="http://schemas.microsoft.com/office/powerpoint/2010/main" val="1222701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24E78-462C-4CE0-B5D4-A8A08EF2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3</a:t>
            </a:fld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7953D6-81FE-4D94-993E-E65D2884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9550"/>
            <a:ext cx="8398080" cy="1069392"/>
          </a:xfrm>
        </p:spPr>
        <p:txBody>
          <a:bodyPr>
            <a:normAutofit/>
          </a:bodyPr>
          <a:lstStyle/>
          <a:p>
            <a:r>
              <a:rPr lang="en-SG" sz="5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B5684-76A6-4196-839A-8C3FE8FDF221}"/>
              </a:ext>
            </a:extLst>
          </p:cNvPr>
          <p:cNvSpPr txBox="1"/>
          <p:nvPr/>
        </p:nvSpPr>
        <p:spPr>
          <a:xfrm>
            <a:off x="838199" y="118706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Project 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17C83-D648-4607-8BE2-FA171948BD20}"/>
              </a:ext>
            </a:extLst>
          </p:cNvPr>
          <p:cNvSpPr txBox="1"/>
          <p:nvPr/>
        </p:nvSpPr>
        <p:spPr>
          <a:xfrm>
            <a:off x="838200" y="3291998"/>
            <a:ext cx="4849537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Tools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utilised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Mural for collaboration and Enterprise Design Thinking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IBM Watson Studio for data analytics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–Data Refinery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–Data Visualization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–Auto AI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–Machine Learning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–Cloud Object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Tableau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9BC360-8D55-48D0-B839-DCE61532188C}"/>
              </a:ext>
            </a:extLst>
          </p:cNvPr>
          <p:cNvSpPr txBox="1"/>
          <p:nvPr/>
        </p:nvSpPr>
        <p:spPr>
          <a:xfrm>
            <a:off x="6504265" y="3899989"/>
            <a:ext cx="484953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PyCharm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Libraries: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– Pandas		– Seaborn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– Matplotlib	–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– scikit-learn	–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Imblearn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–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	– Jinja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– Flask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3971D7-3E0F-4FAF-BEA2-A1D97D4FDBAD}"/>
              </a:ext>
            </a:extLst>
          </p:cNvPr>
          <p:cNvSpPr txBox="1"/>
          <p:nvPr/>
        </p:nvSpPr>
        <p:spPr>
          <a:xfrm>
            <a:off x="838199" y="1758459"/>
            <a:ext cx="69155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and understand the use of data science methodology in exploration and analysis of the sales and returns data to build a predictive data model to predict the return orders.</a:t>
            </a:r>
          </a:p>
        </p:txBody>
      </p:sp>
    </p:spTree>
    <p:extLst>
      <p:ext uri="{BB962C8B-B14F-4D97-AF65-F5344CB8AC3E}">
        <p14:creationId xmlns:p14="http://schemas.microsoft.com/office/powerpoint/2010/main" val="1582114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Pre-processing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BC70CD67-DCE8-47D9-929F-90A4B141016B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3873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Reduce Encoded Nominal Features </a:t>
            </a:r>
            <a:endParaRPr kumimoji="0" lang="en-US" sz="2800" b="0" i="0" u="none" strike="noStrike" kern="1200" cap="none" spc="130" normalizeH="0" baseline="0" noProof="0" dirty="0">
              <a:ln>
                <a:noFill/>
              </a:ln>
              <a:solidFill>
                <a:srgbClr val="FE733C">
                  <a:lumMod val="75000"/>
                </a:srgbClr>
              </a:solidFill>
              <a:effectLst/>
              <a:uLnTx/>
              <a:uFillTx/>
              <a:latin typeface="Yu Mincho Demibold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DEA11-45D1-45D7-8690-93EDD57A14D2}"/>
              </a:ext>
            </a:extLst>
          </p:cNvPr>
          <p:cNvSpPr txBox="1"/>
          <p:nvPr/>
        </p:nvSpPr>
        <p:spPr>
          <a:xfrm>
            <a:off x="5071490" y="5466465"/>
            <a:ext cx="69685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Criterion: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Using profit as the reference to find the right number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of classes from each features that best represent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population (original) of dataset</a:t>
            </a:r>
            <a:endParaRPr kumimoji="0" lang="en-SG" sz="1800" b="1" i="0" u="none" strike="noStrike" kern="1200" cap="none" spc="0" normalizeH="0" baseline="0" noProof="0" dirty="0">
              <a:ln>
                <a:noFill/>
              </a:ln>
              <a:solidFill>
                <a:srgbClr val="F5F2F9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ADD02-BEB1-49B4-B355-3F129835E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145" y="268269"/>
            <a:ext cx="7387418" cy="467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43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1"/>
            <a:ext cx="4118183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Pre-processing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BC70CD67-DCE8-47D9-929F-90A4B141016B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3873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Reduce Encoded Nominal Features </a:t>
            </a:r>
            <a:endParaRPr kumimoji="0" lang="en-US" sz="2800" b="0" i="0" u="none" strike="noStrike" kern="1200" cap="none" spc="130" normalizeH="0" baseline="0" noProof="0" dirty="0">
              <a:ln>
                <a:noFill/>
              </a:ln>
              <a:solidFill>
                <a:srgbClr val="FE733C">
                  <a:lumMod val="75000"/>
                </a:srgbClr>
              </a:solidFill>
              <a:effectLst/>
              <a:uLnTx/>
              <a:uFillTx/>
              <a:latin typeface="Yu Mincho Demibold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DEA11-45D1-45D7-8690-93EDD57A14D2}"/>
              </a:ext>
            </a:extLst>
          </p:cNvPr>
          <p:cNvSpPr txBox="1"/>
          <p:nvPr/>
        </p:nvSpPr>
        <p:spPr>
          <a:xfrm>
            <a:off x="5269069" y="1380693"/>
            <a:ext cx="69685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Criterion: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Using profit as the reference to find the right number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of classes from each features to represent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population of dataset</a:t>
            </a:r>
            <a:endParaRPr kumimoji="0" lang="en-SG" sz="1800" b="1" i="0" u="none" strike="noStrike" kern="1200" cap="none" spc="0" normalizeH="0" baseline="0" noProof="0" dirty="0">
              <a:ln>
                <a:noFill/>
              </a:ln>
              <a:solidFill>
                <a:srgbClr val="F5F2F9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F09B11C-BBFD-4349-9760-50F98FB52E00}"/>
              </a:ext>
            </a:extLst>
          </p:cNvPr>
          <p:cNvGraphicFramePr>
            <a:graphicFrameLocks noGrp="1"/>
          </p:cNvGraphicFramePr>
          <p:nvPr/>
        </p:nvGraphicFramePr>
        <p:xfrm>
          <a:off x="3567145" y="3200401"/>
          <a:ext cx="8553346" cy="3596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13068">
                  <a:extLst>
                    <a:ext uri="{9D8B030D-6E8A-4147-A177-3AD203B41FA5}">
                      <a16:colId xmlns:a16="http://schemas.microsoft.com/office/drawing/2014/main" val="2208538499"/>
                    </a:ext>
                  </a:extLst>
                </a:gridCol>
                <a:gridCol w="1824801">
                  <a:extLst>
                    <a:ext uri="{9D8B030D-6E8A-4147-A177-3AD203B41FA5}">
                      <a16:colId xmlns:a16="http://schemas.microsoft.com/office/drawing/2014/main" val="153121623"/>
                    </a:ext>
                  </a:extLst>
                </a:gridCol>
                <a:gridCol w="1805159">
                  <a:extLst>
                    <a:ext uri="{9D8B030D-6E8A-4147-A177-3AD203B41FA5}">
                      <a16:colId xmlns:a16="http://schemas.microsoft.com/office/drawing/2014/main" val="1404212997"/>
                    </a:ext>
                  </a:extLst>
                </a:gridCol>
                <a:gridCol w="1805159">
                  <a:extLst>
                    <a:ext uri="{9D8B030D-6E8A-4147-A177-3AD203B41FA5}">
                      <a16:colId xmlns:a16="http://schemas.microsoft.com/office/drawing/2014/main" val="4293597522"/>
                    </a:ext>
                  </a:extLst>
                </a:gridCol>
                <a:gridCol w="1805159">
                  <a:extLst>
                    <a:ext uri="{9D8B030D-6E8A-4147-A177-3AD203B41FA5}">
                      <a16:colId xmlns:a16="http://schemas.microsoft.com/office/drawing/2014/main" val="8899325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E1575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Returned</a:t>
                      </a:r>
                    </a:p>
                    <a:p>
                      <a:r>
                        <a:rPr lang="en-US" dirty="0">
                          <a:solidFill>
                            <a:srgbClr val="E1575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Orders</a:t>
                      </a:r>
                      <a:endParaRPr lang="en-SG" dirty="0">
                        <a:solidFill>
                          <a:srgbClr val="E15759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59A1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Non-Return</a:t>
                      </a:r>
                    </a:p>
                    <a:p>
                      <a:r>
                        <a:rPr lang="en-US" dirty="0">
                          <a:solidFill>
                            <a:srgbClr val="59A1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Orders</a:t>
                      </a:r>
                      <a:endParaRPr lang="en-SG" dirty="0">
                        <a:solidFill>
                          <a:srgbClr val="59A1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 of Encoded Class Selected</a:t>
                      </a:r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90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Sub-</a:t>
                      </a:r>
                    </a:p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Sub-Cat collectively contributed </a:t>
                      </a:r>
                      <a:r>
                        <a:rPr lang="en-US" sz="1400" dirty="0">
                          <a:solidFill>
                            <a:srgbClr val="E1575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94.32%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the business profit (loss)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same 8 Sub-Cat contributed 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94.34% 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 the business profit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Paper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Furnishings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Storage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Accessories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Chairs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Appliances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Copiers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730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States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states contributed </a:t>
                      </a:r>
                      <a:r>
                        <a:rPr lang="en-US" sz="1400" dirty="0">
                          <a:solidFill>
                            <a:srgbClr val="E1575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~95% 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 the business profit (loss)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States contributed 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~96% 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 the business profit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9: </a:t>
                      </a:r>
                    </a:p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California</a:t>
                      </a:r>
                    </a:p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Washington</a:t>
                      </a:r>
                    </a:p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Virginia</a:t>
                      </a:r>
                    </a:p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Indiana</a:t>
                      </a:r>
                    </a:p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Minnesota</a:t>
                      </a:r>
                    </a:p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York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Michigan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Georgia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Kentucky</a:t>
                      </a:r>
                    </a:p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086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0344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Train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BC70CD67-DCE8-47D9-929F-90A4B141016B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387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Logistic Regression</a:t>
            </a:r>
            <a:endParaRPr kumimoji="0" lang="en-US" sz="2800" b="0" i="0" u="none" strike="noStrike" kern="1200" cap="none" spc="130" normalizeH="0" baseline="0" noProof="0" dirty="0">
              <a:ln>
                <a:noFill/>
              </a:ln>
              <a:solidFill>
                <a:srgbClr val="FE733C">
                  <a:lumMod val="75000"/>
                </a:srgbClr>
              </a:solidFill>
              <a:effectLst/>
              <a:uLnTx/>
              <a:uFillTx/>
              <a:latin typeface="Yu Mincho Demibold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8AA813-5F93-4674-8358-AB7747FC0029}"/>
              </a:ext>
            </a:extLst>
          </p:cNvPr>
          <p:cNvSpPr txBox="1"/>
          <p:nvPr/>
        </p:nvSpPr>
        <p:spPr>
          <a:xfrm>
            <a:off x="5079100" y="649985"/>
            <a:ext cx="4756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Best performing Logistic Regression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 on 160 Test Samples</a:t>
            </a: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F5F2F9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A0ADF42B-F189-484A-A806-84637F692BE1}"/>
              </a:ext>
            </a:extLst>
          </p:cNvPr>
          <p:cNvGraphicFramePr>
            <a:graphicFrameLocks noGrp="1"/>
          </p:cNvGraphicFramePr>
          <p:nvPr/>
        </p:nvGraphicFramePr>
        <p:xfrm>
          <a:off x="4136630" y="4984469"/>
          <a:ext cx="719131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67293">
                  <a:extLst>
                    <a:ext uri="{9D8B030D-6E8A-4147-A177-3AD203B41FA5}">
                      <a16:colId xmlns:a16="http://schemas.microsoft.com/office/drawing/2014/main" val="2208538499"/>
                    </a:ext>
                  </a:extLst>
                </a:gridCol>
                <a:gridCol w="1275080">
                  <a:extLst>
                    <a:ext uri="{9D8B030D-6E8A-4147-A177-3AD203B41FA5}">
                      <a16:colId xmlns:a16="http://schemas.microsoft.com/office/drawing/2014/main" val="2669241136"/>
                    </a:ext>
                  </a:extLst>
                </a:gridCol>
                <a:gridCol w="1275080">
                  <a:extLst>
                    <a:ext uri="{9D8B030D-6E8A-4147-A177-3AD203B41FA5}">
                      <a16:colId xmlns:a16="http://schemas.microsoft.com/office/drawing/2014/main" val="153121623"/>
                    </a:ext>
                  </a:extLst>
                </a:gridCol>
                <a:gridCol w="974785">
                  <a:extLst>
                    <a:ext uri="{9D8B030D-6E8A-4147-A177-3AD203B41FA5}">
                      <a16:colId xmlns:a16="http://schemas.microsoft.com/office/drawing/2014/main" val="1404212997"/>
                    </a:ext>
                  </a:extLst>
                </a:gridCol>
                <a:gridCol w="1199072">
                  <a:extLst>
                    <a:ext uri="{9D8B030D-6E8A-4147-A177-3AD203B41FA5}">
                      <a16:colId xmlns:a16="http://schemas.microsoft.com/office/drawing/2014/main" val="4293597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Performance Metric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90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  <a:endParaRPr lang="en-SG" sz="1400" u="sn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sng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  <a:endParaRPr lang="en-SG" sz="1400" u="sn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730128"/>
                  </a:ext>
                </a:extLst>
              </a:tr>
            </a:tbl>
          </a:graphicData>
        </a:graphic>
      </p:graphicFrame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9CF6D054-EBB7-450B-BED7-0EEBBCC4C2B2}"/>
              </a:ext>
            </a:extLst>
          </p:cNvPr>
          <p:cNvGraphicFramePr>
            <a:graphicFrameLocks noGrp="1"/>
          </p:cNvGraphicFramePr>
          <p:nvPr/>
        </p:nvGraphicFramePr>
        <p:xfrm>
          <a:off x="4136630" y="5951540"/>
          <a:ext cx="7258865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73344">
                  <a:extLst>
                    <a:ext uri="{9D8B030D-6E8A-4147-A177-3AD203B41FA5}">
                      <a16:colId xmlns:a16="http://schemas.microsoft.com/office/drawing/2014/main" val="2208538499"/>
                    </a:ext>
                  </a:extLst>
                </a:gridCol>
                <a:gridCol w="1980130">
                  <a:extLst>
                    <a:ext uri="{9D8B030D-6E8A-4147-A177-3AD203B41FA5}">
                      <a16:colId xmlns:a16="http://schemas.microsoft.com/office/drawing/2014/main" val="2669241136"/>
                    </a:ext>
                  </a:extLst>
                </a:gridCol>
                <a:gridCol w="754355">
                  <a:extLst>
                    <a:ext uri="{9D8B030D-6E8A-4147-A177-3AD203B41FA5}">
                      <a16:colId xmlns:a16="http://schemas.microsoft.com/office/drawing/2014/main" val="153121623"/>
                    </a:ext>
                  </a:extLst>
                </a:gridCol>
                <a:gridCol w="1125518">
                  <a:extLst>
                    <a:ext uri="{9D8B030D-6E8A-4147-A177-3AD203B41FA5}">
                      <a16:colId xmlns:a16="http://schemas.microsoft.com/office/drawing/2014/main" val="1404212997"/>
                    </a:ext>
                  </a:extLst>
                </a:gridCol>
                <a:gridCol w="1125518">
                  <a:extLst>
                    <a:ext uri="{9D8B030D-6E8A-4147-A177-3AD203B41FA5}">
                      <a16:colId xmlns:a16="http://schemas.microsoft.com/office/drawing/2014/main" val="80358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Hyperparameter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Regularization</a:t>
                      </a:r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Solver</a:t>
                      </a:r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max_iter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90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l2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lbfgs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73012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3BFBDA3-72A7-4528-9061-C9944339CD5E}"/>
              </a:ext>
            </a:extLst>
          </p:cNvPr>
          <p:cNvSpPr txBox="1"/>
          <p:nvPr/>
        </p:nvSpPr>
        <p:spPr>
          <a:xfrm rot="16200000">
            <a:off x="5118339" y="325972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Actual Class</a:t>
            </a:r>
            <a:endParaRPr kumimoji="0" lang="en-SG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5C7B13-FFFF-46E9-8746-D624E6B21B39}"/>
              </a:ext>
            </a:extLst>
          </p:cNvPr>
          <p:cNvSpPr txBox="1"/>
          <p:nvPr/>
        </p:nvSpPr>
        <p:spPr>
          <a:xfrm>
            <a:off x="6595540" y="1624001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Predicted Class</a:t>
            </a:r>
            <a:endParaRPr kumimoji="0" lang="en-SG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C2E31C-99C2-4D7E-92B9-84D5564A4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979" y="1907032"/>
            <a:ext cx="2799712" cy="288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2500BA-7F5E-4782-B484-C3364E39B780}"/>
              </a:ext>
            </a:extLst>
          </p:cNvPr>
          <p:cNvSpPr txBox="1"/>
          <p:nvPr/>
        </p:nvSpPr>
        <p:spPr>
          <a:xfrm>
            <a:off x="6184697" y="2192975"/>
            <a:ext cx="1357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True Negative</a:t>
            </a:r>
            <a:endParaRPr kumimoji="0" lang="en-SG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5A694C-0644-4D4D-B446-24ED76862DD8}"/>
              </a:ext>
            </a:extLst>
          </p:cNvPr>
          <p:cNvSpPr txBox="1"/>
          <p:nvPr/>
        </p:nvSpPr>
        <p:spPr>
          <a:xfrm>
            <a:off x="7417914" y="219297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False Positive</a:t>
            </a:r>
            <a:endParaRPr kumimoji="0" lang="en-SG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7CFAA-697E-4567-9268-FF720A92BC5D}"/>
              </a:ext>
            </a:extLst>
          </p:cNvPr>
          <p:cNvSpPr txBox="1"/>
          <p:nvPr/>
        </p:nvSpPr>
        <p:spPr>
          <a:xfrm>
            <a:off x="7457316" y="4367858"/>
            <a:ext cx="129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True Positive</a:t>
            </a:r>
            <a:endParaRPr kumimoji="0" lang="en-SG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D0AA1-63E3-422A-98C0-E0439EA950FA}"/>
              </a:ext>
            </a:extLst>
          </p:cNvPr>
          <p:cNvSpPr txBox="1"/>
          <p:nvPr/>
        </p:nvSpPr>
        <p:spPr>
          <a:xfrm>
            <a:off x="6158819" y="4383127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False Negative</a:t>
            </a:r>
            <a:endParaRPr kumimoji="0" lang="en-SG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784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Train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BC70CD67-DCE8-47D9-929F-90A4B141016B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387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Decision Tree</a:t>
            </a:r>
            <a:endParaRPr kumimoji="0" lang="en-US" sz="2800" b="0" i="0" u="none" strike="noStrike" kern="1200" cap="none" spc="130" normalizeH="0" baseline="0" noProof="0" dirty="0">
              <a:ln>
                <a:noFill/>
              </a:ln>
              <a:solidFill>
                <a:srgbClr val="FE733C">
                  <a:lumMod val="75000"/>
                </a:srgbClr>
              </a:solidFill>
              <a:effectLst/>
              <a:uLnTx/>
              <a:uFillTx/>
              <a:latin typeface="Yu Mincho Demibold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FBDA3-72A7-4528-9061-C9944339CD5E}"/>
              </a:ext>
            </a:extLst>
          </p:cNvPr>
          <p:cNvSpPr txBox="1"/>
          <p:nvPr/>
        </p:nvSpPr>
        <p:spPr>
          <a:xfrm rot="16200000">
            <a:off x="4919469" y="328754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Actual Class</a:t>
            </a:r>
            <a:endParaRPr kumimoji="0" lang="en-SG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5C7B13-FFFF-46E9-8746-D624E6B21B39}"/>
              </a:ext>
            </a:extLst>
          </p:cNvPr>
          <p:cNvSpPr txBox="1"/>
          <p:nvPr/>
        </p:nvSpPr>
        <p:spPr>
          <a:xfrm>
            <a:off x="6595541" y="1449260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Predicted Class</a:t>
            </a:r>
            <a:endParaRPr kumimoji="0" lang="en-SG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8AA813-5F93-4674-8358-AB7747FC0029}"/>
              </a:ext>
            </a:extLst>
          </p:cNvPr>
          <p:cNvSpPr txBox="1"/>
          <p:nvPr/>
        </p:nvSpPr>
        <p:spPr>
          <a:xfrm>
            <a:off x="5506171" y="666581"/>
            <a:ext cx="39022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Best performing Decision Tree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 on 160 Test Samples</a:t>
            </a: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F5F2F9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22DA7337-D4AA-44A1-B4E3-78A65FE05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925052"/>
              </p:ext>
            </p:extLst>
          </p:nvPr>
        </p:nvGraphicFramePr>
        <p:xfrm>
          <a:off x="4136630" y="4984469"/>
          <a:ext cx="719131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67293">
                  <a:extLst>
                    <a:ext uri="{9D8B030D-6E8A-4147-A177-3AD203B41FA5}">
                      <a16:colId xmlns:a16="http://schemas.microsoft.com/office/drawing/2014/main" val="2208538499"/>
                    </a:ext>
                  </a:extLst>
                </a:gridCol>
                <a:gridCol w="1275080">
                  <a:extLst>
                    <a:ext uri="{9D8B030D-6E8A-4147-A177-3AD203B41FA5}">
                      <a16:colId xmlns:a16="http://schemas.microsoft.com/office/drawing/2014/main" val="2669241136"/>
                    </a:ext>
                  </a:extLst>
                </a:gridCol>
                <a:gridCol w="1275080">
                  <a:extLst>
                    <a:ext uri="{9D8B030D-6E8A-4147-A177-3AD203B41FA5}">
                      <a16:colId xmlns:a16="http://schemas.microsoft.com/office/drawing/2014/main" val="153121623"/>
                    </a:ext>
                  </a:extLst>
                </a:gridCol>
                <a:gridCol w="974785">
                  <a:extLst>
                    <a:ext uri="{9D8B030D-6E8A-4147-A177-3AD203B41FA5}">
                      <a16:colId xmlns:a16="http://schemas.microsoft.com/office/drawing/2014/main" val="1404212997"/>
                    </a:ext>
                  </a:extLst>
                </a:gridCol>
                <a:gridCol w="1199072">
                  <a:extLst>
                    <a:ext uri="{9D8B030D-6E8A-4147-A177-3AD203B41FA5}">
                      <a16:colId xmlns:a16="http://schemas.microsoft.com/office/drawing/2014/main" val="4293597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Performance Metric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90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</a:t>
                      </a:r>
                      <a:endParaRPr lang="en-SG" sz="1400" u="sn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0.49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sng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  <a:endParaRPr lang="en-SG" sz="1400" u="sn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730128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F0586D1D-3CB3-4FB1-A645-9F3B67F6B21E}"/>
              </a:ext>
            </a:extLst>
          </p:cNvPr>
          <p:cNvGraphicFramePr>
            <a:graphicFrameLocks noGrp="1"/>
          </p:cNvGraphicFramePr>
          <p:nvPr/>
        </p:nvGraphicFramePr>
        <p:xfrm>
          <a:off x="4136629" y="5951540"/>
          <a:ext cx="4809111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60893">
                  <a:extLst>
                    <a:ext uri="{9D8B030D-6E8A-4147-A177-3AD203B41FA5}">
                      <a16:colId xmlns:a16="http://schemas.microsoft.com/office/drawing/2014/main" val="2208538499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2669241136"/>
                    </a:ext>
                  </a:extLst>
                </a:gridCol>
                <a:gridCol w="1549338">
                  <a:extLst>
                    <a:ext uri="{9D8B030D-6E8A-4147-A177-3AD203B41FA5}">
                      <a16:colId xmlns:a16="http://schemas.microsoft.com/office/drawing/2014/main" val="153121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Hyperparameter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Criterion</a:t>
                      </a:r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max_depth</a:t>
                      </a:r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90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entropy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730128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597FFA44-EC03-4920-950A-DAF48F822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708" y="1908880"/>
            <a:ext cx="2828609" cy="291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17CFAA-697E-4567-9268-FF720A92BC5D}"/>
              </a:ext>
            </a:extLst>
          </p:cNvPr>
          <p:cNvSpPr txBox="1"/>
          <p:nvPr/>
        </p:nvSpPr>
        <p:spPr>
          <a:xfrm>
            <a:off x="7457316" y="4367858"/>
            <a:ext cx="129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True Positive</a:t>
            </a:r>
            <a:endParaRPr kumimoji="0" lang="en-SG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2500BA-7F5E-4782-B484-C3364E39B780}"/>
              </a:ext>
            </a:extLst>
          </p:cNvPr>
          <p:cNvSpPr txBox="1"/>
          <p:nvPr/>
        </p:nvSpPr>
        <p:spPr>
          <a:xfrm>
            <a:off x="6184697" y="2192975"/>
            <a:ext cx="1357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True Negative</a:t>
            </a:r>
            <a:endParaRPr kumimoji="0" lang="en-SG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5A694C-0644-4D4D-B446-24ED76862DD8}"/>
              </a:ext>
            </a:extLst>
          </p:cNvPr>
          <p:cNvSpPr txBox="1"/>
          <p:nvPr/>
        </p:nvSpPr>
        <p:spPr>
          <a:xfrm>
            <a:off x="7417914" y="219297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False Positive</a:t>
            </a:r>
            <a:endParaRPr kumimoji="0" lang="en-SG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D0AA1-63E3-422A-98C0-E0439EA950FA}"/>
              </a:ext>
            </a:extLst>
          </p:cNvPr>
          <p:cNvSpPr txBox="1"/>
          <p:nvPr/>
        </p:nvSpPr>
        <p:spPr>
          <a:xfrm>
            <a:off x="6145295" y="4359922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False Negative</a:t>
            </a:r>
            <a:endParaRPr kumimoji="0" lang="en-SG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161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Optimization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BC70CD67-DCE8-47D9-929F-90A4B141016B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387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Imbalance of Output Classes</a:t>
            </a:r>
            <a:endParaRPr kumimoji="0" lang="en-US" sz="2800" b="0" i="0" u="none" strike="noStrike" kern="1200" cap="none" spc="130" normalizeH="0" baseline="0" noProof="0" dirty="0">
              <a:ln>
                <a:noFill/>
              </a:ln>
              <a:solidFill>
                <a:srgbClr val="FE733C">
                  <a:lumMod val="75000"/>
                </a:srgbClr>
              </a:solidFill>
              <a:effectLst/>
              <a:uLnTx/>
              <a:uFillTx/>
              <a:latin typeface="Yu Mincho Demibold"/>
              <a:ea typeface="+mj-ea"/>
              <a:cs typeface="+mj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A180C9-502B-4232-9560-81DC658D031E}"/>
              </a:ext>
            </a:extLst>
          </p:cNvPr>
          <p:cNvSpPr txBox="1"/>
          <p:nvPr/>
        </p:nvSpPr>
        <p:spPr>
          <a:xfrm>
            <a:off x="6840378" y="171331"/>
            <a:ext cx="4256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Zero True Positive Values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due to imbalance of output class:</a:t>
            </a: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F5F2F9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id="{9C99921F-7108-4B01-857C-F616FEB15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247990"/>
              </p:ext>
            </p:extLst>
          </p:nvPr>
        </p:nvGraphicFramePr>
        <p:xfrm>
          <a:off x="6341036" y="979160"/>
          <a:ext cx="5115712" cy="2047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57425">
                  <a:extLst>
                    <a:ext uri="{9D8B030D-6E8A-4147-A177-3AD203B41FA5}">
                      <a16:colId xmlns:a16="http://schemas.microsoft.com/office/drawing/2014/main" val="1426573754"/>
                    </a:ext>
                  </a:extLst>
                </a:gridCol>
                <a:gridCol w="1157425">
                  <a:extLst>
                    <a:ext uri="{9D8B030D-6E8A-4147-A177-3AD203B41FA5}">
                      <a16:colId xmlns:a16="http://schemas.microsoft.com/office/drawing/2014/main" val="2208538499"/>
                    </a:ext>
                  </a:extLst>
                </a:gridCol>
                <a:gridCol w="1330746">
                  <a:extLst>
                    <a:ext uri="{9D8B030D-6E8A-4147-A177-3AD203B41FA5}">
                      <a16:colId xmlns:a16="http://schemas.microsoft.com/office/drawing/2014/main" val="2669241136"/>
                    </a:ext>
                  </a:extLst>
                </a:gridCol>
                <a:gridCol w="1470116">
                  <a:extLst>
                    <a:ext uri="{9D8B030D-6E8A-4147-A177-3AD203B41FA5}">
                      <a16:colId xmlns:a16="http://schemas.microsoft.com/office/drawing/2014/main" val="153121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</a:t>
                      </a:r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077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y_train</a:t>
                      </a:r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y_test</a:t>
                      </a:r>
                      <a:endParaRPr lang="en-S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90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Majority Class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2,229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8730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Minority Class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290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n-SG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838014"/>
                  </a:ext>
                </a:extLst>
              </a:tr>
            </a:tbl>
          </a:graphicData>
        </a:graphic>
      </p:graphicFrame>
      <p:sp>
        <p:nvSpPr>
          <p:cNvPr id="37" name="Title 7">
            <a:extLst>
              <a:ext uri="{FF2B5EF4-FFF2-40B4-BE49-F238E27FC236}">
                <a16:creationId xmlns:a16="http://schemas.microsoft.com/office/drawing/2014/main" id="{DBCAB8C5-748F-48AA-AA80-0501AC36F513}"/>
              </a:ext>
            </a:extLst>
          </p:cNvPr>
          <p:cNvSpPr txBox="1">
            <a:spLocks/>
          </p:cNvSpPr>
          <p:nvPr/>
        </p:nvSpPr>
        <p:spPr>
          <a:xfrm>
            <a:off x="8594663" y="3022998"/>
            <a:ext cx="4035055" cy="387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Decision Tree</a:t>
            </a:r>
            <a:endParaRPr kumimoji="0" lang="en-US" sz="2800" b="0" i="0" u="none" strike="noStrike" kern="1200" cap="none" spc="130" normalizeH="0" baseline="0" noProof="0" dirty="0">
              <a:ln>
                <a:noFill/>
              </a:ln>
              <a:solidFill>
                <a:srgbClr val="FE733C">
                  <a:lumMod val="75000"/>
                </a:srgbClr>
              </a:solidFill>
              <a:effectLst/>
              <a:uLnTx/>
              <a:uFillTx/>
              <a:latin typeface="Yu Mincho Demibold"/>
              <a:ea typeface="+mj-ea"/>
              <a:cs typeface="+mj-cs"/>
            </a:endParaRPr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421B484C-0F34-4CB2-B202-6DBC55116101}"/>
              </a:ext>
            </a:extLst>
          </p:cNvPr>
          <p:cNvSpPr txBox="1">
            <a:spLocks/>
          </p:cNvSpPr>
          <p:nvPr/>
        </p:nvSpPr>
        <p:spPr>
          <a:xfrm>
            <a:off x="3929457" y="3041697"/>
            <a:ext cx="4035055" cy="387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Logistic Regression</a:t>
            </a:r>
            <a:endParaRPr kumimoji="0" lang="en-US" sz="2800" b="0" i="0" u="none" strike="noStrike" kern="1200" cap="none" spc="130" normalizeH="0" baseline="0" noProof="0" dirty="0">
              <a:ln>
                <a:noFill/>
              </a:ln>
              <a:solidFill>
                <a:srgbClr val="FE733C">
                  <a:lumMod val="75000"/>
                </a:srgbClr>
              </a:solidFill>
              <a:effectLst/>
              <a:uLnTx/>
              <a:uFillTx/>
              <a:latin typeface="Yu Mincho Demibold"/>
              <a:ea typeface="+mj-ea"/>
              <a:cs typeface="+mj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098561F-82AD-4D84-928A-00D171BA6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971" y="3717935"/>
            <a:ext cx="2903419" cy="299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D6AD822-3F95-49F9-9185-20C5B0B4E103}"/>
              </a:ext>
            </a:extLst>
          </p:cNvPr>
          <p:cNvGrpSpPr/>
          <p:nvPr/>
        </p:nvGrpSpPr>
        <p:grpSpPr>
          <a:xfrm>
            <a:off x="7563002" y="3334724"/>
            <a:ext cx="3337136" cy="3226375"/>
            <a:chOff x="5458078" y="1449260"/>
            <a:chExt cx="3337136" cy="322637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B4B094-2546-4AEE-B63F-ADA26BB915F3}"/>
                </a:ext>
              </a:extLst>
            </p:cNvPr>
            <p:cNvSpPr txBox="1"/>
            <p:nvPr/>
          </p:nvSpPr>
          <p:spPr>
            <a:xfrm>
              <a:off x="7457316" y="4367858"/>
              <a:ext cx="12984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True Positive</a:t>
              </a:r>
              <a:endParaRPr kumimoji="0" lang="en-SG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D3F197-6A62-4349-86C4-2F452401E381}"/>
                </a:ext>
              </a:extLst>
            </p:cNvPr>
            <p:cNvSpPr txBox="1"/>
            <p:nvPr/>
          </p:nvSpPr>
          <p:spPr>
            <a:xfrm>
              <a:off x="6184697" y="2192975"/>
              <a:ext cx="13578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True Negative</a:t>
              </a:r>
              <a:endParaRPr kumimoji="0" lang="en-SG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F3868C-B9FA-49C0-8686-CF191DF41B05}"/>
                </a:ext>
              </a:extLst>
            </p:cNvPr>
            <p:cNvSpPr txBox="1"/>
            <p:nvPr/>
          </p:nvSpPr>
          <p:spPr>
            <a:xfrm>
              <a:off x="7417914" y="2192975"/>
              <a:ext cx="1377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False Positive</a:t>
              </a:r>
              <a:endParaRPr kumimoji="0" lang="en-SG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FA6D00-784F-4CE4-A7B1-F7E362F442CB}"/>
                </a:ext>
              </a:extLst>
            </p:cNvPr>
            <p:cNvSpPr txBox="1"/>
            <p:nvPr/>
          </p:nvSpPr>
          <p:spPr>
            <a:xfrm>
              <a:off x="6145295" y="4359922"/>
              <a:ext cx="1436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False Negative</a:t>
              </a:r>
              <a:endParaRPr kumimoji="0" lang="en-SG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47FD57-85C1-40A0-ADA5-4DB67877546D}"/>
                </a:ext>
              </a:extLst>
            </p:cNvPr>
            <p:cNvSpPr txBox="1"/>
            <p:nvPr/>
          </p:nvSpPr>
          <p:spPr>
            <a:xfrm rot="16200000">
              <a:off x="4919469" y="3287544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Actual Class</a:t>
              </a:r>
              <a:endParaRPr kumimoji="0" lang="en-SG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0AEB08-768C-403A-B73C-B466D9B4172A}"/>
                </a:ext>
              </a:extLst>
            </p:cNvPr>
            <p:cNvSpPr txBox="1"/>
            <p:nvPr/>
          </p:nvSpPr>
          <p:spPr>
            <a:xfrm>
              <a:off x="6595541" y="1449260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Predicted Class</a:t>
              </a:r>
              <a:endParaRPr kumimoji="0" lang="en-SG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66EDA23E-B23A-4421-819B-E0B4F2F272FE}"/>
              </a:ext>
            </a:extLst>
          </p:cNvPr>
          <p:cNvSpPr/>
          <p:nvPr/>
        </p:nvSpPr>
        <p:spPr>
          <a:xfrm>
            <a:off x="10033171" y="5769286"/>
            <a:ext cx="356634" cy="34959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F64E4BE-AD4D-4CB4-A016-16D032EB0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995" y="3724790"/>
            <a:ext cx="2949821" cy="304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9537CDF-DEEA-40BE-97DE-C389C8C19AA4}"/>
              </a:ext>
            </a:extLst>
          </p:cNvPr>
          <p:cNvGrpSpPr/>
          <p:nvPr/>
        </p:nvGrpSpPr>
        <p:grpSpPr>
          <a:xfrm>
            <a:off x="3120182" y="3326788"/>
            <a:ext cx="3345762" cy="3226375"/>
            <a:chOff x="5458078" y="1449260"/>
            <a:chExt cx="3345762" cy="32263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B17CFAA-697E-4567-9268-FF720A92BC5D}"/>
                </a:ext>
              </a:extLst>
            </p:cNvPr>
            <p:cNvSpPr txBox="1"/>
            <p:nvPr/>
          </p:nvSpPr>
          <p:spPr>
            <a:xfrm>
              <a:off x="7457316" y="4367858"/>
              <a:ext cx="12984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True Positive</a:t>
              </a:r>
              <a:endParaRPr kumimoji="0" lang="en-SG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2500BA-7F5E-4782-B484-C3364E39B780}"/>
                </a:ext>
              </a:extLst>
            </p:cNvPr>
            <p:cNvSpPr txBox="1"/>
            <p:nvPr/>
          </p:nvSpPr>
          <p:spPr>
            <a:xfrm>
              <a:off x="6158819" y="2192975"/>
              <a:ext cx="13578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True Negative</a:t>
              </a:r>
              <a:endParaRPr kumimoji="0" lang="en-SG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5A694C-0644-4D4D-B446-24ED76862DD8}"/>
                </a:ext>
              </a:extLst>
            </p:cNvPr>
            <p:cNvSpPr txBox="1"/>
            <p:nvPr/>
          </p:nvSpPr>
          <p:spPr>
            <a:xfrm>
              <a:off x="7426540" y="2192975"/>
              <a:ext cx="1377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False Positive</a:t>
              </a:r>
              <a:endParaRPr kumimoji="0" lang="en-SG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BD0AA1-63E3-422A-98C0-E0439EA950FA}"/>
                </a:ext>
              </a:extLst>
            </p:cNvPr>
            <p:cNvSpPr txBox="1"/>
            <p:nvPr/>
          </p:nvSpPr>
          <p:spPr>
            <a:xfrm>
              <a:off x="6145295" y="4359922"/>
              <a:ext cx="1436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False Negative</a:t>
              </a:r>
              <a:endParaRPr kumimoji="0" lang="en-SG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BFBDA3-72A7-4528-9061-C9944339CD5E}"/>
                </a:ext>
              </a:extLst>
            </p:cNvPr>
            <p:cNvSpPr txBox="1"/>
            <p:nvPr/>
          </p:nvSpPr>
          <p:spPr>
            <a:xfrm rot="16200000">
              <a:off x="4919469" y="3287544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Actual Class</a:t>
              </a:r>
              <a:endParaRPr kumimoji="0" lang="en-SG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5C7B13-FFFF-46E9-8746-D624E6B21B39}"/>
                </a:ext>
              </a:extLst>
            </p:cNvPr>
            <p:cNvSpPr txBox="1"/>
            <p:nvPr/>
          </p:nvSpPr>
          <p:spPr>
            <a:xfrm>
              <a:off x="6595541" y="1449260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Predicted Class</a:t>
              </a:r>
              <a:endParaRPr kumimoji="0" lang="en-SG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F07CCDB0-0777-47DC-85C7-2663D8ACFE6A}"/>
              </a:ext>
            </a:extLst>
          </p:cNvPr>
          <p:cNvSpPr/>
          <p:nvPr/>
        </p:nvSpPr>
        <p:spPr>
          <a:xfrm>
            <a:off x="5590351" y="5765559"/>
            <a:ext cx="356634" cy="34959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786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Optimization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BC70CD67-DCE8-47D9-929F-90A4B141016B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387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Balancing of Output Classes</a:t>
            </a:r>
            <a:endParaRPr kumimoji="0" lang="en-US" sz="2800" b="0" i="0" u="none" strike="noStrike" kern="1200" cap="none" spc="130" normalizeH="0" baseline="0" noProof="0" dirty="0">
              <a:ln>
                <a:noFill/>
              </a:ln>
              <a:solidFill>
                <a:srgbClr val="FE733C">
                  <a:lumMod val="75000"/>
                </a:srgbClr>
              </a:solidFill>
              <a:effectLst/>
              <a:uLnTx/>
              <a:uFillTx/>
              <a:latin typeface="Yu Mincho Demibold"/>
              <a:ea typeface="+mj-ea"/>
              <a:cs typeface="+mj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537CDF-DEEA-40BE-97DE-C389C8C19AA4}"/>
              </a:ext>
            </a:extLst>
          </p:cNvPr>
          <p:cNvGrpSpPr/>
          <p:nvPr/>
        </p:nvGrpSpPr>
        <p:grpSpPr>
          <a:xfrm>
            <a:off x="6316890" y="3809510"/>
            <a:ext cx="2921928" cy="2925451"/>
            <a:chOff x="5881912" y="1750184"/>
            <a:chExt cx="2921928" cy="29254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B17CFAA-697E-4567-9268-FF720A92BC5D}"/>
                </a:ext>
              </a:extLst>
            </p:cNvPr>
            <p:cNvSpPr txBox="1"/>
            <p:nvPr/>
          </p:nvSpPr>
          <p:spPr>
            <a:xfrm>
              <a:off x="7457316" y="4367858"/>
              <a:ext cx="12984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True Positive</a:t>
              </a:r>
              <a:endParaRPr kumimoji="0" lang="en-SG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2500BA-7F5E-4782-B484-C3364E39B780}"/>
                </a:ext>
              </a:extLst>
            </p:cNvPr>
            <p:cNvSpPr txBox="1"/>
            <p:nvPr/>
          </p:nvSpPr>
          <p:spPr>
            <a:xfrm>
              <a:off x="6158819" y="2106715"/>
              <a:ext cx="13578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True Negative</a:t>
              </a:r>
              <a:endParaRPr kumimoji="0" lang="en-SG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5A694C-0644-4D4D-B446-24ED76862DD8}"/>
                </a:ext>
              </a:extLst>
            </p:cNvPr>
            <p:cNvSpPr txBox="1"/>
            <p:nvPr/>
          </p:nvSpPr>
          <p:spPr>
            <a:xfrm>
              <a:off x="7426540" y="2106715"/>
              <a:ext cx="1377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False Positive</a:t>
              </a:r>
              <a:endParaRPr kumimoji="0" lang="en-SG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BD0AA1-63E3-422A-98C0-E0439EA950FA}"/>
                </a:ext>
              </a:extLst>
            </p:cNvPr>
            <p:cNvSpPr txBox="1"/>
            <p:nvPr/>
          </p:nvSpPr>
          <p:spPr>
            <a:xfrm>
              <a:off x="6145295" y="4359922"/>
              <a:ext cx="1436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False Negative</a:t>
              </a:r>
              <a:endParaRPr kumimoji="0" lang="en-SG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BFBDA3-72A7-4528-9061-C9944339CD5E}"/>
                </a:ext>
              </a:extLst>
            </p:cNvPr>
            <p:cNvSpPr txBox="1"/>
            <p:nvPr/>
          </p:nvSpPr>
          <p:spPr>
            <a:xfrm rot="16200000">
              <a:off x="5343303" y="3279113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Actual Class</a:t>
              </a:r>
              <a:endParaRPr kumimoji="0" lang="en-SG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5C7B13-FFFF-46E9-8746-D624E6B21B39}"/>
                </a:ext>
              </a:extLst>
            </p:cNvPr>
            <p:cNvSpPr txBox="1"/>
            <p:nvPr/>
          </p:nvSpPr>
          <p:spPr>
            <a:xfrm>
              <a:off x="6524632" y="1750184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Predicted Class</a:t>
              </a:r>
              <a:endParaRPr kumimoji="0" lang="en-SG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BA180C9-502B-4232-9560-81DC658D031E}"/>
              </a:ext>
            </a:extLst>
          </p:cNvPr>
          <p:cNvSpPr txBox="1"/>
          <p:nvPr/>
        </p:nvSpPr>
        <p:spPr>
          <a:xfrm>
            <a:off x="572335" y="3450700"/>
            <a:ext cx="49489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Performing down-sampling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up-sampling on majority and minority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classes respectively yields better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score in accuracy</a:t>
            </a:r>
            <a:r>
              <a:rPr lang="en-US" sz="2000" b="1" dirty="0">
                <a:solidFill>
                  <a:srgbClr val="F5F2F9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recall.</a:t>
            </a: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F5F2F9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C17E3E-DE9E-4DE9-B2BE-0122FC6685B0}"/>
              </a:ext>
            </a:extLst>
          </p:cNvPr>
          <p:cNvGrpSpPr/>
          <p:nvPr/>
        </p:nvGrpSpPr>
        <p:grpSpPr>
          <a:xfrm>
            <a:off x="9169748" y="3809510"/>
            <a:ext cx="2908752" cy="2925451"/>
            <a:chOff x="5895088" y="1750184"/>
            <a:chExt cx="2908752" cy="292545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4552F9-F69A-4D38-AEF2-CC6DB0EEF486}"/>
                </a:ext>
              </a:extLst>
            </p:cNvPr>
            <p:cNvSpPr txBox="1"/>
            <p:nvPr/>
          </p:nvSpPr>
          <p:spPr>
            <a:xfrm>
              <a:off x="7457316" y="4367858"/>
              <a:ext cx="12984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True Positive</a:t>
              </a:r>
              <a:endParaRPr kumimoji="0" lang="en-SG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4C4ADF-1D3F-43AE-9E42-D3EDADE8FE88}"/>
                </a:ext>
              </a:extLst>
            </p:cNvPr>
            <p:cNvSpPr txBox="1"/>
            <p:nvPr/>
          </p:nvSpPr>
          <p:spPr>
            <a:xfrm>
              <a:off x="6158819" y="2106715"/>
              <a:ext cx="13578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True Negative</a:t>
              </a:r>
              <a:endParaRPr kumimoji="0" lang="en-SG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4C9F4B-5105-4B26-AED9-271F7E32AFC9}"/>
                </a:ext>
              </a:extLst>
            </p:cNvPr>
            <p:cNvSpPr txBox="1"/>
            <p:nvPr/>
          </p:nvSpPr>
          <p:spPr>
            <a:xfrm>
              <a:off x="7426540" y="2106715"/>
              <a:ext cx="1377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False Positive</a:t>
              </a:r>
              <a:endParaRPr kumimoji="0" lang="en-SG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C18541-ECF6-4F53-8AF2-92CABECF42AD}"/>
                </a:ext>
              </a:extLst>
            </p:cNvPr>
            <p:cNvSpPr txBox="1"/>
            <p:nvPr/>
          </p:nvSpPr>
          <p:spPr>
            <a:xfrm>
              <a:off x="6145295" y="4359922"/>
              <a:ext cx="1436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False Negative</a:t>
              </a:r>
              <a:endParaRPr kumimoji="0" lang="en-SG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B7F1B6-709F-4301-A57B-BE21DF1C105D}"/>
                </a:ext>
              </a:extLst>
            </p:cNvPr>
            <p:cNvSpPr txBox="1"/>
            <p:nvPr/>
          </p:nvSpPr>
          <p:spPr>
            <a:xfrm rot="16200000">
              <a:off x="5356479" y="3275145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Actual Class</a:t>
              </a:r>
              <a:endParaRPr kumimoji="0" lang="en-SG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BB151C7-02EE-4374-87DA-5C5ABC944FA3}"/>
                </a:ext>
              </a:extLst>
            </p:cNvPr>
            <p:cNvSpPr txBox="1"/>
            <p:nvPr/>
          </p:nvSpPr>
          <p:spPr>
            <a:xfrm>
              <a:off x="6524632" y="1750184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Predicted Class</a:t>
              </a:r>
              <a:endParaRPr kumimoji="0" lang="en-SG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4038D3-3C14-431E-949D-056323F43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478195"/>
              </p:ext>
            </p:extLst>
          </p:nvPr>
        </p:nvGraphicFramePr>
        <p:xfrm>
          <a:off x="5048510" y="64231"/>
          <a:ext cx="7065991" cy="266822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708275">
                  <a:extLst>
                    <a:ext uri="{9D8B030D-6E8A-4147-A177-3AD203B41FA5}">
                      <a16:colId xmlns:a16="http://schemas.microsoft.com/office/drawing/2014/main" val="1848848471"/>
                    </a:ext>
                  </a:extLst>
                </a:gridCol>
                <a:gridCol w="1224373">
                  <a:extLst>
                    <a:ext uri="{9D8B030D-6E8A-4147-A177-3AD203B41FA5}">
                      <a16:colId xmlns:a16="http://schemas.microsoft.com/office/drawing/2014/main" val="875485718"/>
                    </a:ext>
                  </a:extLst>
                </a:gridCol>
                <a:gridCol w="1115098">
                  <a:extLst>
                    <a:ext uri="{9D8B030D-6E8A-4147-A177-3AD203B41FA5}">
                      <a16:colId xmlns:a16="http://schemas.microsoft.com/office/drawing/2014/main" val="2500501367"/>
                    </a:ext>
                  </a:extLst>
                </a:gridCol>
                <a:gridCol w="2018245">
                  <a:extLst>
                    <a:ext uri="{9D8B030D-6E8A-4147-A177-3AD203B41FA5}">
                      <a16:colId xmlns:a16="http://schemas.microsoft.com/office/drawing/2014/main" val="115769389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SG" sz="1400" b="1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 pre-processing</a:t>
                      </a:r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Down-sample Majority Class Only</a:t>
                      </a:r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Down-sample </a:t>
                      </a:r>
                      <a:br>
                        <a:rPr lang="en-US" sz="1400" b="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Majority Class</a:t>
                      </a:r>
                      <a:endParaRPr lang="en-SG" sz="1400" b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b"/>
                      <a:r>
                        <a:rPr lang="en-SG" sz="1400" b="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Up-sample </a:t>
                      </a:r>
                      <a:br>
                        <a:rPr lang="en-SG" sz="1400" b="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SG" sz="1400" b="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Minority Class</a:t>
                      </a:r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355727"/>
                  </a:ext>
                </a:extLst>
              </a:tr>
              <a:tr h="245062">
                <a:tc>
                  <a:txBody>
                    <a:bodyPr/>
                    <a:lstStyle/>
                    <a:p>
                      <a:pPr algn="l" fontAlgn="b"/>
                      <a:r>
                        <a:rPr lang="en-SG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Shape of dataset (rows, columns)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(2799, 17)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(644, 17)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(1600,17)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8209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y_train (0, 1)</a:t>
                      </a:r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2519, 290)</a:t>
                      </a:r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(290, 289)</a:t>
                      </a:r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(400,400)</a:t>
                      </a:r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5F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7176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y_test (0, 1)</a:t>
                      </a:r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(248, 32)</a:t>
                      </a:r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(32, 33)</a:t>
                      </a:r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(100, 100)</a:t>
                      </a:r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5F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479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SG" sz="1400" b="1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5F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9898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400" b="1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</a:t>
                      </a:r>
                      <a:endParaRPr lang="en-SG" sz="1400" b="1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5F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149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40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SG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.89</a:t>
                      </a:r>
                    </a:p>
                  </a:txBody>
                  <a:tcPr marL="9525" marR="9525" marT="9525" marB="0" anchor="ctr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</a:t>
                      </a:r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4119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400" u="none" strike="noStrike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 </a:t>
                      </a:r>
                      <a:endParaRPr lang="en-SG" sz="1400" b="0" i="0" u="none" strike="noStrike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0.62</a:t>
                      </a:r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8576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400" u="none" strike="noStrike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 </a:t>
                      </a:r>
                      <a:endParaRPr lang="en-SG" sz="1400" b="0" i="0" u="none" strike="noStrike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SG" sz="1400" b="0" i="0" u="none" strike="noStrike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</a:t>
                      </a:r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  <a:endParaRPr lang="en-SG" sz="1400" b="0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5F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380823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9D5097-CE21-43FF-B48E-FB5D52CD98AB}"/>
              </a:ext>
            </a:extLst>
          </p:cNvPr>
          <p:cNvCxnSpPr>
            <a:cxnSpLocks/>
          </p:cNvCxnSpPr>
          <p:nvPr/>
        </p:nvCxnSpPr>
        <p:spPr>
          <a:xfrm flipH="1">
            <a:off x="8410755" y="2790459"/>
            <a:ext cx="1097547" cy="9909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A95876-FF29-46D5-A95A-CE6F809F353D}"/>
              </a:ext>
            </a:extLst>
          </p:cNvPr>
          <p:cNvCxnSpPr>
            <a:cxnSpLocks/>
          </p:cNvCxnSpPr>
          <p:nvPr/>
        </p:nvCxnSpPr>
        <p:spPr>
          <a:xfrm flipH="1">
            <a:off x="10561201" y="2776321"/>
            <a:ext cx="637472" cy="9380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>
            <a:extLst>
              <a:ext uri="{FF2B5EF4-FFF2-40B4-BE49-F238E27FC236}">
                <a16:creationId xmlns:a16="http://schemas.microsoft.com/office/drawing/2014/main" id="{6F4D223B-BC01-45F4-9E27-89344B91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447" y="4222027"/>
            <a:ext cx="2234115" cy="23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95449C3-0B90-493C-9355-AC6622C8E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935" y="4275740"/>
            <a:ext cx="2171306" cy="224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729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Optimization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BC70CD67-DCE8-47D9-929F-90A4B141016B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387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Balancing of Output Classes</a:t>
            </a:r>
            <a:endParaRPr kumimoji="0" lang="en-US" sz="2800" b="0" i="0" u="none" strike="noStrike" kern="1200" cap="none" spc="130" normalizeH="0" baseline="0" noProof="0" dirty="0">
              <a:ln>
                <a:noFill/>
              </a:ln>
              <a:solidFill>
                <a:srgbClr val="FE733C">
                  <a:lumMod val="75000"/>
                </a:srgbClr>
              </a:solidFill>
              <a:effectLst/>
              <a:uLnTx/>
              <a:uFillTx/>
              <a:latin typeface="Yu Mincho Demibold"/>
              <a:ea typeface="+mj-ea"/>
              <a:cs typeface="+mj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C3893E-D702-4FC2-A417-831E704A3964}"/>
              </a:ext>
            </a:extLst>
          </p:cNvPr>
          <p:cNvSpPr txBox="1"/>
          <p:nvPr/>
        </p:nvSpPr>
        <p:spPr>
          <a:xfrm>
            <a:off x="3080977" y="3174521"/>
            <a:ext cx="246093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Reduce the majority class (0) </a:t>
            </a:r>
            <a:br>
              <a:rPr kumimoji="0" lang="en-SG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</a:br>
            <a:r>
              <a:rPr kumimoji="0" lang="en-SG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from 2,519 rows to 800</a:t>
            </a:r>
            <a:br>
              <a:rPr kumimoji="0" lang="en-SG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</a:br>
            <a:r>
              <a:rPr kumimoji="0" lang="en-SG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using random sampling.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3B129A-9EDD-434B-8C8F-10C808DF337C}"/>
              </a:ext>
            </a:extLst>
          </p:cNvPr>
          <p:cNvCxnSpPr>
            <a:cxnSpLocks/>
          </p:cNvCxnSpPr>
          <p:nvPr/>
        </p:nvCxnSpPr>
        <p:spPr>
          <a:xfrm>
            <a:off x="5541907" y="5249778"/>
            <a:ext cx="454071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A891FA-512E-487A-892B-B8E32974DAC7}"/>
              </a:ext>
            </a:extLst>
          </p:cNvPr>
          <p:cNvCxnSpPr>
            <a:cxnSpLocks/>
          </p:cNvCxnSpPr>
          <p:nvPr/>
        </p:nvCxnSpPr>
        <p:spPr>
          <a:xfrm>
            <a:off x="5607170" y="3429000"/>
            <a:ext cx="4202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0F75C3-AE80-4C92-9F32-227C60FC5197}"/>
              </a:ext>
            </a:extLst>
          </p:cNvPr>
          <p:cNvSpPr txBox="1"/>
          <p:nvPr/>
        </p:nvSpPr>
        <p:spPr>
          <a:xfrm>
            <a:off x="2997302" y="5016260"/>
            <a:ext cx="249459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Increase the minority class (1)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</a:b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from 322 rows to 800 using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</a:b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SMOTENC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91B58-77EB-4147-B8A3-3506A790D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39"/>
          <a:stretch/>
        </p:blipFill>
        <p:spPr>
          <a:xfrm>
            <a:off x="6045989" y="4430390"/>
            <a:ext cx="5020889" cy="117173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3187AE2-8FE3-48E1-AD3A-24F4114C5DB4}"/>
              </a:ext>
            </a:extLst>
          </p:cNvPr>
          <p:cNvSpPr/>
          <p:nvPr/>
        </p:nvSpPr>
        <p:spPr>
          <a:xfrm>
            <a:off x="6096000" y="4806794"/>
            <a:ext cx="5020889" cy="887318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BC82C9-15B1-4D67-864E-560F3839E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637" y="2824981"/>
            <a:ext cx="5780253" cy="98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05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Optimization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BC70CD67-DCE8-47D9-929F-90A4B141016B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387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Balancing of Output Classes</a:t>
            </a:r>
            <a:endParaRPr kumimoji="0" lang="en-US" sz="2800" b="0" i="0" u="none" strike="noStrike" kern="1200" cap="none" spc="130" normalizeH="0" baseline="0" noProof="0" dirty="0">
              <a:ln>
                <a:noFill/>
              </a:ln>
              <a:solidFill>
                <a:srgbClr val="FE733C">
                  <a:lumMod val="75000"/>
                </a:srgbClr>
              </a:solidFill>
              <a:effectLst/>
              <a:uLnTx/>
              <a:uFillTx/>
              <a:latin typeface="Yu Mincho Demibold"/>
              <a:ea typeface="+mj-ea"/>
              <a:cs typeface="+mj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F38E04C-A881-4775-88E9-3E8B9BA89915}"/>
              </a:ext>
            </a:extLst>
          </p:cNvPr>
          <p:cNvGraphicFramePr>
            <a:graphicFrameLocks noGrp="1"/>
          </p:cNvGraphicFramePr>
          <p:nvPr/>
        </p:nvGraphicFramePr>
        <p:xfrm>
          <a:off x="5010419" y="2134188"/>
          <a:ext cx="5738670" cy="4894743"/>
        </p:xfrm>
        <a:graphic>
          <a:graphicData uri="http://schemas.openxmlformats.org/drawingml/2006/table">
            <a:tbl>
              <a:tblPr/>
              <a:tblGrid>
                <a:gridCol w="1399467">
                  <a:extLst>
                    <a:ext uri="{9D8B030D-6E8A-4147-A177-3AD203B41FA5}">
                      <a16:colId xmlns:a16="http://schemas.microsoft.com/office/drawing/2014/main" val="3819720127"/>
                    </a:ext>
                  </a:extLst>
                </a:gridCol>
                <a:gridCol w="896001">
                  <a:extLst>
                    <a:ext uri="{9D8B030D-6E8A-4147-A177-3AD203B41FA5}">
                      <a16:colId xmlns:a16="http://schemas.microsoft.com/office/drawing/2014/main" val="3466281150"/>
                    </a:ext>
                  </a:extLst>
                </a:gridCol>
                <a:gridCol w="793600">
                  <a:extLst>
                    <a:ext uri="{9D8B030D-6E8A-4147-A177-3AD203B41FA5}">
                      <a16:colId xmlns:a16="http://schemas.microsoft.com/office/drawing/2014/main" val="184987981"/>
                    </a:ext>
                  </a:extLst>
                </a:gridCol>
                <a:gridCol w="819201">
                  <a:extLst>
                    <a:ext uri="{9D8B030D-6E8A-4147-A177-3AD203B41FA5}">
                      <a16:colId xmlns:a16="http://schemas.microsoft.com/office/drawing/2014/main" val="3504276107"/>
                    </a:ext>
                  </a:extLst>
                </a:gridCol>
                <a:gridCol w="819201">
                  <a:extLst>
                    <a:ext uri="{9D8B030D-6E8A-4147-A177-3AD203B41FA5}">
                      <a16:colId xmlns:a16="http://schemas.microsoft.com/office/drawing/2014/main" val="4102813608"/>
                    </a:ext>
                  </a:extLst>
                </a:gridCol>
                <a:gridCol w="1011200">
                  <a:extLst>
                    <a:ext uri="{9D8B030D-6E8A-4147-A177-3AD203B41FA5}">
                      <a16:colId xmlns:a16="http://schemas.microsoft.com/office/drawing/2014/main" val="26207875"/>
                    </a:ext>
                  </a:extLst>
                </a:gridCol>
              </a:tblGrid>
              <a:tr h="307802">
                <a:tc>
                  <a:txBody>
                    <a:bodyPr/>
                    <a:lstStyle/>
                    <a:p>
                      <a:pPr algn="l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class_0 [A]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class_0_dwn [B]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Pct Diff</a:t>
                      </a:r>
                      <a:b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[B] - [A] 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524745"/>
                  </a:ext>
                </a:extLst>
              </a:tr>
              <a:tr h="146573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California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997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40.25%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40.38%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065238"/>
                  </a:ext>
                </a:extLst>
              </a:tr>
              <a:tr h="146573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York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612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24.71%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24.13%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61393"/>
                  </a:ext>
                </a:extLst>
              </a:tr>
              <a:tr h="146573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Washington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10.42%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3262"/>
                  </a:ext>
                </a:extLst>
              </a:tr>
              <a:tr h="146573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Michigan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6.02%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120"/>
                  </a:ext>
                </a:extLst>
              </a:tr>
              <a:tr h="146573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Virginia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4.75%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7125"/>
                  </a:ext>
                </a:extLst>
              </a:tr>
              <a:tr h="146573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Georgia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4.36%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25919"/>
                  </a:ext>
                </a:extLst>
              </a:tr>
              <a:tr h="146573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Indiana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3.92%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4.38%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477286"/>
                  </a:ext>
                </a:extLst>
              </a:tr>
              <a:tr h="146573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Kentucky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908969"/>
                  </a:ext>
                </a:extLst>
              </a:tr>
              <a:tr h="146573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Minnesota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2.10%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535234"/>
                  </a:ext>
                </a:extLst>
              </a:tr>
              <a:tr h="153901">
                <a:tc>
                  <a:txBody>
                    <a:bodyPr/>
                    <a:lstStyle/>
                    <a:p>
                      <a:pPr algn="l" fontAlgn="b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1" marR="6081" marT="608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0.42%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063884"/>
                  </a:ext>
                </a:extLst>
              </a:tr>
              <a:tr h="153901">
                <a:tc>
                  <a:txBody>
                    <a:bodyPr/>
                    <a:lstStyle/>
                    <a:p>
                      <a:pPr algn="l" fontAlgn="b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303525"/>
                  </a:ext>
                </a:extLst>
              </a:tr>
              <a:tr h="307802">
                <a:tc>
                  <a:txBody>
                    <a:bodyPr/>
                    <a:lstStyle/>
                    <a:p>
                      <a:pPr algn="l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Sub-Category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class_0 [A]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class_0_dwn [B]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Pct Diff</a:t>
                      </a:r>
                      <a:b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[B] - [A] 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438060"/>
                  </a:ext>
                </a:extLst>
              </a:tr>
              <a:tr h="146573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22.20%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22.25%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206687"/>
                  </a:ext>
                </a:extLst>
              </a:tr>
              <a:tr h="146573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Furnishings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380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15.34%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15.38%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561390"/>
                  </a:ext>
                </a:extLst>
              </a:tr>
              <a:tr h="146573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Storage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15.10%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37197"/>
                  </a:ext>
                </a:extLst>
              </a:tr>
              <a:tr h="146573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Phones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364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14.70%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14.75%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086686"/>
                  </a:ext>
                </a:extLst>
              </a:tr>
              <a:tr h="146573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Accessories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12.92%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12.88%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893002"/>
                  </a:ext>
                </a:extLst>
              </a:tr>
              <a:tr h="146573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Chairs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10.66%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639470"/>
                  </a:ext>
                </a:extLst>
              </a:tr>
              <a:tr h="146573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Appliances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7.79%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7.75%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290452"/>
                  </a:ext>
                </a:extLst>
              </a:tr>
              <a:tr h="146573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Copiers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1.29%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67008"/>
                  </a:ext>
                </a:extLst>
              </a:tr>
              <a:tr h="153901">
                <a:tc>
                  <a:txBody>
                    <a:bodyPr/>
                    <a:lstStyle/>
                    <a:p>
                      <a:pPr algn="l" fontAlgn="b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1" marR="6081" marT="608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2477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0.04%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93394"/>
                  </a:ext>
                </a:extLst>
              </a:tr>
              <a:tr h="153901">
                <a:tc>
                  <a:txBody>
                    <a:bodyPr/>
                    <a:lstStyle/>
                    <a:p>
                      <a:pPr algn="l" fontAlgn="b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6748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85893D-DB1C-48B2-8FD9-574668E3E550}"/>
              </a:ext>
            </a:extLst>
          </p:cNvPr>
          <p:cNvSpPr txBox="1"/>
          <p:nvPr/>
        </p:nvSpPr>
        <p:spPr>
          <a:xfrm>
            <a:off x="10805883" y="4094329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avg value of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sum of Pct Diff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5242A-3148-4E8F-986C-B85D30299936}"/>
              </a:ext>
            </a:extLst>
          </p:cNvPr>
          <p:cNvSpPr txBox="1"/>
          <p:nvPr/>
        </p:nvSpPr>
        <p:spPr>
          <a:xfrm>
            <a:off x="4741715" y="863362"/>
            <a:ext cx="6276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terms of State and Sub-Category f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eatures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dataset of majority class after down-sampling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still represents the population dataset</a:t>
            </a: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F5F2F9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10CD147-9262-4FAC-83D0-B74EC1B73363}"/>
              </a:ext>
            </a:extLst>
          </p:cNvPr>
          <p:cNvSpPr/>
          <p:nvPr/>
        </p:nvSpPr>
        <p:spPr>
          <a:xfrm rot="10800000">
            <a:off x="10582814" y="4325162"/>
            <a:ext cx="207740" cy="89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81D2C12-0836-45ED-B3D1-B996E09C9C6D}"/>
              </a:ext>
            </a:extLst>
          </p:cNvPr>
          <p:cNvSpPr/>
          <p:nvPr/>
        </p:nvSpPr>
        <p:spPr>
          <a:xfrm rot="10800000">
            <a:off x="10602312" y="6660415"/>
            <a:ext cx="207740" cy="89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9FAA35-520D-42AE-825A-C7690AAA2EA0}"/>
              </a:ext>
            </a:extLst>
          </p:cNvPr>
          <p:cNvSpPr txBox="1"/>
          <p:nvPr/>
        </p:nvSpPr>
        <p:spPr>
          <a:xfrm>
            <a:off x="10805883" y="6335526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avg value of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sum of Pct Diff</a:t>
            </a:r>
          </a:p>
        </p:txBody>
      </p:sp>
    </p:spTree>
    <p:extLst>
      <p:ext uri="{BB962C8B-B14F-4D97-AF65-F5344CB8AC3E}">
        <p14:creationId xmlns:p14="http://schemas.microsoft.com/office/powerpoint/2010/main" val="1307401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Optimization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BC70CD67-DCE8-47D9-929F-90A4B141016B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387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Balancing of Output Classes</a:t>
            </a:r>
            <a:endParaRPr kumimoji="0" lang="en-US" sz="2800" b="0" i="0" u="none" strike="noStrike" kern="1200" cap="none" spc="130" normalizeH="0" baseline="0" noProof="0" dirty="0">
              <a:ln>
                <a:noFill/>
              </a:ln>
              <a:solidFill>
                <a:srgbClr val="FE733C">
                  <a:lumMod val="75000"/>
                </a:srgbClr>
              </a:solidFill>
              <a:effectLst/>
              <a:uLnTx/>
              <a:uFillTx/>
              <a:latin typeface="Yu Mincho Demibold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D25DF4-8D12-4B82-8BBE-59CDE40601F7}"/>
              </a:ext>
            </a:extLst>
          </p:cNvPr>
          <p:cNvSpPr txBox="1"/>
          <p:nvPr/>
        </p:nvSpPr>
        <p:spPr>
          <a:xfrm>
            <a:off x="4888118" y="743469"/>
            <a:ext cx="58625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Likewise,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dataset of minority class after up-sampling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still represents the population dataset</a:t>
            </a: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F5F2F9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8CBADE-E8FB-4C99-8600-E307C904C94D}"/>
              </a:ext>
            </a:extLst>
          </p:cNvPr>
          <p:cNvGraphicFramePr>
            <a:graphicFrameLocks noGrp="1"/>
          </p:cNvGraphicFramePr>
          <p:nvPr/>
        </p:nvGraphicFramePr>
        <p:xfrm>
          <a:off x="5032584" y="2065319"/>
          <a:ext cx="5716085" cy="4894743"/>
        </p:xfrm>
        <a:graphic>
          <a:graphicData uri="http://schemas.openxmlformats.org/drawingml/2006/table">
            <a:tbl>
              <a:tblPr/>
              <a:tblGrid>
                <a:gridCol w="1344962">
                  <a:extLst>
                    <a:ext uri="{9D8B030D-6E8A-4147-A177-3AD203B41FA5}">
                      <a16:colId xmlns:a16="http://schemas.microsoft.com/office/drawing/2014/main" val="2780818570"/>
                    </a:ext>
                  </a:extLst>
                </a:gridCol>
                <a:gridCol w="806976">
                  <a:extLst>
                    <a:ext uri="{9D8B030D-6E8A-4147-A177-3AD203B41FA5}">
                      <a16:colId xmlns:a16="http://schemas.microsoft.com/office/drawing/2014/main" val="1875941861"/>
                    </a:ext>
                  </a:extLst>
                </a:gridCol>
                <a:gridCol w="806976">
                  <a:extLst>
                    <a:ext uri="{9D8B030D-6E8A-4147-A177-3AD203B41FA5}">
                      <a16:colId xmlns:a16="http://schemas.microsoft.com/office/drawing/2014/main" val="60802841"/>
                    </a:ext>
                  </a:extLst>
                </a:gridCol>
                <a:gridCol w="847326">
                  <a:extLst>
                    <a:ext uri="{9D8B030D-6E8A-4147-A177-3AD203B41FA5}">
                      <a16:colId xmlns:a16="http://schemas.microsoft.com/office/drawing/2014/main" val="1417547454"/>
                    </a:ext>
                  </a:extLst>
                </a:gridCol>
                <a:gridCol w="847326">
                  <a:extLst>
                    <a:ext uri="{9D8B030D-6E8A-4147-A177-3AD203B41FA5}">
                      <a16:colId xmlns:a16="http://schemas.microsoft.com/office/drawing/2014/main" val="2069745550"/>
                    </a:ext>
                  </a:extLst>
                </a:gridCol>
                <a:gridCol w="1062519">
                  <a:extLst>
                    <a:ext uri="{9D8B030D-6E8A-4147-A177-3AD203B41FA5}">
                      <a16:colId xmlns:a16="http://schemas.microsoft.com/office/drawing/2014/main" val="2248460266"/>
                    </a:ext>
                  </a:extLst>
                </a:gridCol>
              </a:tblGrid>
              <a:tr h="255412">
                <a:tc>
                  <a:txBody>
                    <a:bodyPr/>
                    <a:lstStyle/>
                    <a:p>
                      <a:pPr algn="l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class_1 [A]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class_1_up [B]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Pct Diff</a:t>
                      </a:r>
                      <a:b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[B] - [A] 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709850"/>
                  </a:ext>
                </a:extLst>
              </a:tr>
              <a:tr h="121625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California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63.04%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535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66.88%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490165"/>
                  </a:ext>
                </a:extLst>
              </a:tr>
              <a:tr h="121625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York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14.91%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14.88%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152658"/>
                  </a:ext>
                </a:extLst>
              </a:tr>
              <a:tr h="121625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Washington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13.35%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034205"/>
                  </a:ext>
                </a:extLst>
              </a:tr>
              <a:tr h="121625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Michigan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2.48%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139259"/>
                  </a:ext>
                </a:extLst>
              </a:tr>
              <a:tr h="121625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Virginia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2.17%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1.30%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740079"/>
                  </a:ext>
                </a:extLst>
              </a:tr>
              <a:tr h="121625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Georgia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324266"/>
                  </a:ext>
                </a:extLst>
              </a:tr>
              <a:tr h="121625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Indiana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703822"/>
                  </a:ext>
                </a:extLst>
              </a:tr>
              <a:tr h="121625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Kentucky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757553"/>
                  </a:ext>
                </a:extLst>
              </a:tr>
              <a:tr h="121625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Minnesota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14599"/>
                  </a:ext>
                </a:extLst>
              </a:tr>
              <a:tr h="127706">
                <a:tc>
                  <a:txBody>
                    <a:bodyPr/>
                    <a:lstStyle/>
                    <a:p>
                      <a:pPr algn="l" fontAlgn="b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1" marR="6081" marT="608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1.02%</a:t>
                      </a:r>
                    </a:p>
                  </a:txBody>
                  <a:tcPr marL="6081" marR="6081" marT="608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239254"/>
                  </a:ext>
                </a:extLst>
              </a:tr>
              <a:tr h="127706">
                <a:tc>
                  <a:txBody>
                    <a:bodyPr/>
                    <a:lstStyle/>
                    <a:p>
                      <a:pPr algn="l" fontAlgn="b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374335"/>
                  </a:ext>
                </a:extLst>
              </a:tr>
              <a:tr h="255412">
                <a:tc>
                  <a:txBody>
                    <a:bodyPr/>
                    <a:lstStyle/>
                    <a:p>
                      <a:pPr algn="l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Sub-Category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class_1 [A]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class_1_up [B]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Pct Diff</a:t>
                      </a:r>
                      <a:b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[B] - [A] </a:t>
                      </a:r>
                    </a:p>
                  </a:txBody>
                  <a:tcPr marL="6081" marR="6081" marT="60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448098"/>
                  </a:ext>
                </a:extLst>
              </a:tr>
              <a:tr h="121625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27.02%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26.13%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735452"/>
                  </a:ext>
                </a:extLst>
              </a:tr>
              <a:tr h="121625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Furnishings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16.46%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046337"/>
                  </a:ext>
                </a:extLst>
              </a:tr>
              <a:tr h="121625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Storage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13.98%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15.38%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114782"/>
                  </a:ext>
                </a:extLst>
              </a:tr>
              <a:tr h="121625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Phones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2.11%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758991"/>
                  </a:ext>
                </a:extLst>
              </a:tr>
              <a:tr h="121625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Accessories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10.87%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11.25%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723235"/>
                  </a:ext>
                </a:extLst>
              </a:tr>
              <a:tr h="121625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Chairs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13.00%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500596"/>
                  </a:ext>
                </a:extLst>
              </a:tr>
              <a:tr h="121625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Appliances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7.76%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6.88%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63550"/>
                  </a:ext>
                </a:extLst>
              </a:tr>
              <a:tr h="121625">
                <a:tc>
                  <a:txBody>
                    <a:bodyPr/>
                    <a:lstStyle/>
                    <a:p>
                      <a:pPr algn="l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Copiers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745998"/>
                  </a:ext>
                </a:extLst>
              </a:tr>
              <a:tr h="127706">
                <a:tc>
                  <a:txBody>
                    <a:bodyPr/>
                    <a:lstStyle/>
                    <a:p>
                      <a:pPr algn="l" fontAlgn="b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1" marR="6081" marT="608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1.29%</a:t>
                      </a:r>
                    </a:p>
                  </a:txBody>
                  <a:tcPr marL="6081" marR="6081" marT="60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401421"/>
                  </a:ext>
                </a:extLst>
              </a:tr>
              <a:tr h="127706">
                <a:tc>
                  <a:txBody>
                    <a:bodyPr/>
                    <a:lstStyle/>
                    <a:p>
                      <a:pPr algn="l" fontAlgn="b"/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SG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1" marR="6081" marT="6081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0227370"/>
                  </a:ext>
                </a:extLst>
              </a:tr>
            </a:tbl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69AE8292-758E-4AC6-A02C-92F0FA8E4D47}"/>
              </a:ext>
            </a:extLst>
          </p:cNvPr>
          <p:cNvSpPr/>
          <p:nvPr/>
        </p:nvSpPr>
        <p:spPr>
          <a:xfrm rot="10800000">
            <a:off x="10582814" y="4264780"/>
            <a:ext cx="207740" cy="89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9A378BB-1CC5-4980-82DF-60B37373EE5B}"/>
              </a:ext>
            </a:extLst>
          </p:cNvPr>
          <p:cNvSpPr/>
          <p:nvPr/>
        </p:nvSpPr>
        <p:spPr>
          <a:xfrm rot="10800000">
            <a:off x="10602312" y="6625911"/>
            <a:ext cx="207740" cy="89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69E721-20C8-4C31-88C7-CA12F43F62B4}"/>
              </a:ext>
            </a:extLst>
          </p:cNvPr>
          <p:cNvSpPr txBox="1"/>
          <p:nvPr/>
        </p:nvSpPr>
        <p:spPr>
          <a:xfrm>
            <a:off x="10805883" y="4094329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avg value of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sum of Pct Diff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FA90A-E8A1-42C4-A678-29DA1C86F5C9}"/>
              </a:ext>
            </a:extLst>
          </p:cNvPr>
          <p:cNvSpPr txBox="1"/>
          <p:nvPr/>
        </p:nvSpPr>
        <p:spPr>
          <a:xfrm>
            <a:off x="10795382" y="6323137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avg value of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sum of Pct Diff</a:t>
            </a:r>
          </a:p>
        </p:txBody>
      </p:sp>
    </p:spTree>
    <p:extLst>
      <p:ext uri="{BB962C8B-B14F-4D97-AF65-F5344CB8AC3E}">
        <p14:creationId xmlns:p14="http://schemas.microsoft.com/office/powerpoint/2010/main" val="2906090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Optimization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BC70CD67-DCE8-47D9-929F-90A4B141016B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387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Tuning Hyperparameters</a:t>
            </a:r>
            <a:endParaRPr kumimoji="0" lang="en-US" sz="2800" b="0" i="0" u="none" strike="noStrike" kern="1200" cap="none" spc="130" normalizeH="0" baseline="0" noProof="0" dirty="0">
              <a:ln>
                <a:noFill/>
              </a:ln>
              <a:solidFill>
                <a:srgbClr val="FE733C">
                  <a:lumMod val="75000"/>
                </a:srgbClr>
              </a:solidFill>
              <a:effectLst/>
              <a:uLnTx/>
              <a:uFillTx/>
              <a:latin typeface="Yu Mincho Demibold"/>
              <a:ea typeface="+mj-ea"/>
              <a:cs typeface="+mj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A180C9-502B-4232-9560-81DC658D031E}"/>
              </a:ext>
            </a:extLst>
          </p:cNvPr>
          <p:cNvSpPr txBox="1"/>
          <p:nvPr/>
        </p:nvSpPr>
        <p:spPr>
          <a:xfrm>
            <a:off x="5314780" y="1672307"/>
            <a:ext cx="5077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Initial stage of Tuning Hyperparameters: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788014-2190-447F-B2DA-349D06292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2"/>
          <a:stretch/>
        </p:blipFill>
        <p:spPr>
          <a:xfrm>
            <a:off x="4425286" y="2219072"/>
            <a:ext cx="7228994" cy="44922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CA3F8D-F1D0-4B55-9368-FA2B17C4512A}"/>
              </a:ext>
            </a:extLst>
          </p:cNvPr>
          <p:cNvSpPr txBox="1"/>
          <p:nvPr/>
        </p:nvSpPr>
        <p:spPr>
          <a:xfrm>
            <a:off x="2077740" y="2612381"/>
            <a:ext cx="24513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List out the hyperparameters 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</a:b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for the model</a:t>
            </a:r>
            <a:endParaRPr kumimoji="0" lang="en-SG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2BC4A6-1A50-428A-9850-D229223FF4E8}"/>
              </a:ext>
            </a:extLst>
          </p:cNvPr>
          <p:cNvSpPr txBox="1"/>
          <p:nvPr/>
        </p:nvSpPr>
        <p:spPr>
          <a:xfrm>
            <a:off x="1273461" y="3291122"/>
            <a:ext cx="3151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2. Create an empty list to store the metrics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    and its corresponding hyperparameters</a:t>
            </a:r>
            <a:endParaRPr kumimoji="0" lang="en-SG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9B272B-C5FD-453F-8539-F0335BFEBFD0}"/>
              </a:ext>
            </a:extLst>
          </p:cNvPr>
          <p:cNvSpPr txBox="1"/>
          <p:nvPr/>
        </p:nvSpPr>
        <p:spPr>
          <a:xfrm>
            <a:off x="1422111" y="4443416"/>
            <a:ext cx="31069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3. Run 3 For loops to produce the result 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    all hyperparameters combinations</a:t>
            </a:r>
            <a:endParaRPr kumimoji="0" lang="en-SG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AEDD8C-0EEF-495C-B63A-D5DBDB6E853F}"/>
              </a:ext>
            </a:extLst>
          </p:cNvPr>
          <p:cNvSpPr txBox="1"/>
          <p:nvPr/>
        </p:nvSpPr>
        <p:spPr>
          <a:xfrm>
            <a:off x="1662991" y="6025199"/>
            <a:ext cx="27622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4. Print the best metric score with its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    corresponding hyperparameters</a:t>
            </a:r>
            <a:endParaRPr kumimoji="0" lang="en-SG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65E07-7B8F-480E-90B1-CC1588FC0752}"/>
              </a:ext>
            </a:extLst>
          </p:cNvPr>
          <p:cNvSpPr txBox="1"/>
          <p:nvPr/>
        </p:nvSpPr>
        <p:spPr>
          <a:xfrm rot="20386947">
            <a:off x="9086174" y="4730085"/>
            <a:ext cx="250581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tuning was not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done using training set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34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1E3DAF21-7088-45DB-9ABA-9E887E3C1065}"/>
              </a:ext>
            </a:extLst>
          </p:cNvPr>
          <p:cNvSpPr/>
          <p:nvPr/>
        </p:nvSpPr>
        <p:spPr>
          <a:xfrm>
            <a:off x="5300161" y="3366141"/>
            <a:ext cx="5720453" cy="464969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5CFE2010-8C00-4A20-9C73-D165C742FC69}"/>
              </a:ext>
            </a:extLst>
          </p:cNvPr>
          <p:cNvSpPr/>
          <p:nvPr/>
        </p:nvSpPr>
        <p:spPr>
          <a:xfrm>
            <a:off x="5369130" y="5408541"/>
            <a:ext cx="5720453" cy="637232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48E9070-7FDF-4332-85D6-8C6CB791F386}"/>
              </a:ext>
            </a:extLst>
          </p:cNvPr>
          <p:cNvSpPr/>
          <p:nvPr/>
        </p:nvSpPr>
        <p:spPr>
          <a:xfrm>
            <a:off x="5309496" y="4164224"/>
            <a:ext cx="5720453" cy="736205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D9F817EE-B976-41C6-8010-7032AB3FDB7A}"/>
              </a:ext>
            </a:extLst>
          </p:cNvPr>
          <p:cNvSpPr/>
          <p:nvPr/>
        </p:nvSpPr>
        <p:spPr>
          <a:xfrm>
            <a:off x="5249863" y="2295181"/>
            <a:ext cx="5720453" cy="736205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847F076-A77A-4B7A-A575-95C11D4C1718}"/>
              </a:ext>
            </a:extLst>
          </p:cNvPr>
          <p:cNvSpPr/>
          <p:nvPr/>
        </p:nvSpPr>
        <p:spPr>
          <a:xfrm>
            <a:off x="5249863" y="1586864"/>
            <a:ext cx="5720453" cy="464969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24E78-462C-4CE0-B5D4-A8A08EF2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4</a:t>
            </a:fld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7953D6-81FE-4D94-993E-E65D2884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8398080" cy="1069392"/>
          </a:xfrm>
        </p:spPr>
        <p:txBody>
          <a:bodyPr>
            <a:normAutofit/>
          </a:bodyPr>
          <a:lstStyle/>
          <a:p>
            <a:r>
              <a:rPr lang="en-SG" sz="5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8F78BE-F035-4FA2-B6F8-27D2E9ED6DFE}"/>
              </a:ext>
            </a:extLst>
          </p:cNvPr>
          <p:cNvGrpSpPr/>
          <p:nvPr/>
        </p:nvGrpSpPr>
        <p:grpSpPr>
          <a:xfrm>
            <a:off x="956726" y="2140449"/>
            <a:ext cx="3720048" cy="510564"/>
            <a:chOff x="966179" y="2122075"/>
            <a:chExt cx="3720048" cy="51056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E6EE837-E1F4-4D0E-A1F5-98DE732B3762}"/>
                </a:ext>
              </a:extLst>
            </p:cNvPr>
            <p:cNvSpPr/>
            <p:nvPr/>
          </p:nvSpPr>
          <p:spPr>
            <a:xfrm>
              <a:off x="973887" y="2122075"/>
              <a:ext cx="3712340" cy="51056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B7964D-E2C8-4A0B-BBCB-A9D46D6E9ECC}"/>
                </a:ext>
              </a:extLst>
            </p:cNvPr>
            <p:cNvSpPr txBox="1"/>
            <p:nvPr/>
          </p:nvSpPr>
          <p:spPr>
            <a:xfrm>
              <a:off x="966179" y="2208460"/>
              <a:ext cx="3012031" cy="33855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Data Exploration &amp; Preparation</a:t>
              </a:r>
              <a:endParaRPr lang="en-SG" sz="16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8D03951-AEB6-4188-B598-DC6DCFC60BE4}"/>
              </a:ext>
            </a:extLst>
          </p:cNvPr>
          <p:cNvGrpSpPr/>
          <p:nvPr/>
        </p:nvGrpSpPr>
        <p:grpSpPr>
          <a:xfrm>
            <a:off x="935369" y="3352593"/>
            <a:ext cx="3712339" cy="493063"/>
            <a:chOff x="935369" y="3222072"/>
            <a:chExt cx="3712339" cy="49306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DFCBCE1-2A24-4233-9B44-33D3353C7BD6}"/>
                </a:ext>
              </a:extLst>
            </p:cNvPr>
            <p:cNvSpPr/>
            <p:nvPr/>
          </p:nvSpPr>
          <p:spPr>
            <a:xfrm>
              <a:off x="935369" y="3222072"/>
              <a:ext cx="3712339" cy="49306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ABAECF-91A0-4A1E-B00E-7D0741B07C65}"/>
                </a:ext>
              </a:extLst>
            </p:cNvPr>
            <p:cNvSpPr txBox="1"/>
            <p:nvPr/>
          </p:nvSpPr>
          <p:spPr>
            <a:xfrm>
              <a:off x="1005098" y="3298828"/>
              <a:ext cx="32290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Data Visualization &amp; Presentation</a:t>
              </a:r>
              <a:endParaRPr lang="en-SG" sz="16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F0E4ED-5FBD-447C-B50A-56B7FD04CC95}"/>
              </a:ext>
            </a:extLst>
          </p:cNvPr>
          <p:cNvGrpSpPr/>
          <p:nvPr/>
        </p:nvGrpSpPr>
        <p:grpSpPr>
          <a:xfrm>
            <a:off x="935369" y="2751733"/>
            <a:ext cx="3712340" cy="500140"/>
            <a:chOff x="973887" y="2961640"/>
            <a:chExt cx="3712340" cy="50014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BE29E20-E799-4637-99CB-FB32D4680455}"/>
                </a:ext>
              </a:extLst>
            </p:cNvPr>
            <p:cNvSpPr/>
            <p:nvPr/>
          </p:nvSpPr>
          <p:spPr>
            <a:xfrm>
              <a:off x="973887" y="2961640"/>
              <a:ext cx="3712340" cy="50014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FFCA6F-B72B-4099-B2FF-C09AE5E99BB5}"/>
                </a:ext>
              </a:extLst>
            </p:cNvPr>
            <p:cNvSpPr txBox="1"/>
            <p:nvPr/>
          </p:nvSpPr>
          <p:spPr>
            <a:xfrm>
              <a:off x="999391" y="3039805"/>
              <a:ext cx="3677383" cy="33855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Data Representation &amp; Transformation</a:t>
              </a:r>
              <a:endParaRPr lang="en-SG" sz="16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D4540C5-220F-4EC6-A0D2-C30D2156B9A7}"/>
              </a:ext>
            </a:extLst>
          </p:cNvPr>
          <p:cNvGrpSpPr/>
          <p:nvPr/>
        </p:nvGrpSpPr>
        <p:grpSpPr>
          <a:xfrm>
            <a:off x="935368" y="5156396"/>
            <a:ext cx="3741405" cy="504290"/>
            <a:chOff x="935368" y="5064081"/>
            <a:chExt cx="3741405" cy="50429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FFEC69B-168E-4B75-A0D7-636065321FDE}"/>
                </a:ext>
              </a:extLst>
            </p:cNvPr>
            <p:cNvSpPr/>
            <p:nvPr/>
          </p:nvSpPr>
          <p:spPr>
            <a:xfrm>
              <a:off x="935368" y="5064081"/>
              <a:ext cx="3741405" cy="50429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067AE3-86CC-4567-A69F-7DD1DD9863B5}"/>
                </a:ext>
              </a:extLst>
            </p:cNvPr>
            <p:cNvSpPr txBox="1"/>
            <p:nvPr/>
          </p:nvSpPr>
          <p:spPr>
            <a:xfrm>
              <a:off x="935368" y="5146949"/>
              <a:ext cx="2144454" cy="3385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Deploy Data Models</a:t>
              </a:r>
              <a:endParaRPr lang="en-SG" sz="16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770E75C-C473-4C13-993D-99A7B497A6B0}"/>
              </a:ext>
            </a:extLst>
          </p:cNvPr>
          <p:cNvGrpSpPr/>
          <p:nvPr/>
        </p:nvGrpSpPr>
        <p:grpSpPr>
          <a:xfrm>
            <a:off x="935368" y="3946376"/>
            <a:ext cx="3741405" cy="504290"/>
            <a:chOff x="935368" y="3806571"/>
            <a:chExt cx="3741405" cy="50429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53B3EEE-7773-42AA-BE61-2BDC74E3F937}"/>
                </a:ext>
              </a:extLst>
            </p:cNvPr>
            <p:cNvSpPr/>
            <p:nvPr/>
          </p:nvSpPr>
          <p:spPr>
            <a:xfrm>
              <a:off x="935368" y="3806571"/>
              <a:ext cx="3741405" cy="50429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D437E7-707D-41AE-96B1-C7D726F93467}"/>
                </a:ext>
              </a:extLst>
            </p:cNvPr>
            <p:cNvSpPr txBox="1"/>
            <p:nvPr/>
          </p:nvSpPr>
          <p:spPr>
            <a:xfrm>
              <a:off x="935368" y="3889439"/>
              <a:ext cx="1987097" cy="3385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Train Data Models</a:t>
              </a:r>
              <a:endParaRPr lang="en-SG" sz="16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EEA7A87-922C-4290-99D7-5A1CC5852329}"/>
              </a:ext>
            </a:extLst>
          </p:cNvPr>
          <p:cNvGrpSpPr/>
          <p:nvPr/>
        </p:nvGrpSpPr>
        <p:grpSpPr>
          <a:xfrm>
            <a:off x="935368" y="4551386"/>
            <a:ext cx="3762763" cy="504290"/>
            <a:chOff x="935368" y="4418857"/>
            <a:chExt cx="3762763" cy="50429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1C1F5EF-530A-4015-99C2-DF13233D8183}"/>
                </a:ext>
              </a:extLst>
            </p:cNvPr>
            <p:cNvSpPr/>
            <p:nvPr/>
          </p:nvSpPr>
          <p:spPr>
            <a:xfrm>
              <a:off x="956726" y="4418857"/>
              <a:ext cx="3741405" cy="50429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B1EF06-4E4B-4012-AA13-30A1EC70BABC}"/>
                </a:ext>
              </a:extLst>
            </p:cNvPr>
            <p:cNvSpPr txBox="1"/>
            <p:nvPr/>
          </p:nvSpPr>
          <p:spPr>
            <a:xfrm>
              <a:off x="935368" y="4501725"/>
              <a:ext cx="22795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Validate Data Models</a:t>
              </a:r>
              <a:endParaRPr lang="en-SG" sz="16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623DDCE-D7EB-406F-A3E9-DF0FA8623517}"/>
              </a:ext>
            </a:extLst>
          </p:cNvPr>
          <p:cNvGrpSpPr/>
          <p:nvPr/>
        </p:nvGrpSpPr>
        <p:grpSpPr>
          <a:xfrm>
            <a:off x="964433" y="1574760"/>
            <a:ext cx="3683275" cy="464969"/>
            <a:chOff x="964433" y="1505715"/>
            <a:chExt cx="3683275" cy="464969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B3103A1B-7828-445E-ADB3-18C41DC73E5F}"/>
                </a:ext>
              </a:extLst>
            </p:cNvPr>
            <p:cNvSpPr/>
            <p:nvPr/>
          </p:nvSpPr>
          <p:spPr>
            <a:xfrm>
              <a:off x="964433" y="1505715"/>
              <a:ext cx="3683275" cy="464969"/>
            </a:xfrm>
            <a:prstGeom prst="round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F80BA5-C276-4DC7-BC17-F2206A196649}"/>
                </a:ext>
              </a:extLst>
            </p:cNvPr>
            <p:cNvSpPr txBox="1"/>
            <p:nvPr/>
          </p:nvSpPr>
          <p:spPr>
            <a:xfrm>
              <a:off x="964434" y="1573737"/>
              <a:ext cx="24236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Business Understanding</a:t>
              </a:r>
              <a:endParaRPr lang="en-SG" sz="16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CD9EFDF-6115-42E9-A6BC-2B9131576516}"/>
              </a:ext>
            </a:extLst>
          </p:cNvPr>
          <p:cNvGrpSpPr/>
          <p:nvPr/>
        </p:nvGrpSpPr>
        <p:grpSpPr>
          <a:xfrm>
            <a:off x="964433" y="5761405"/>
            <a:ext cx="3683275" cy="464969"/>
            <a:chOff x="964433" y="5692360"/>
            <a:chExt cx="3683275" cy="464969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288977E-243B-4AF1-B8CB-9737D2F8B067}"/>
                </a:ext>
              </a:extLst>
            </p:cNvPr>
            <p:cNvSpPr/>
            <p:nvPr/>
          </p:nvSpPr>
          <p:spPr>
            <a:xfrm>
              <a:off x="964433" y="5692360"/>
              <a:ext cx="3683275" cy="464969"/>
            </a:xfrm>
            <a:prstGeom prst="round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BF1A222-5E16-4792-9D41-EC8B1E24B9BE}"/>
                </a:ext>
              </a:extLst>
            </p:cNvPr>
            <p:cNvSpPr txBox="1"/>
            <p:nvPr/>
          </p:nvSpPr>
          <p:spPr>
            <a:xfrm>
              <a:off x="1005098" y="5735907"/>
              <a:ext cx="23830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Summary &amp; Reflection</a:t>
              </a:r>
              <a:endParaRPr lang="en-SG" sz="1600" dirty="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B03D590-8788-49D3-99BC-A2BF6A3A368F}"/>
              </a:ext>
            </a:extLst>
          </p:cNvPr>
          <p:cNvSpPr txBox="1"/>
          <p:nvPr/>
        </p:nvSpPr>
        <p:spPr>
          <a:xfrm>
            <a:off x="5707835" y="1634682"/>
            <a:ext cx="4983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Mural </a:t>
            </a:r>
            <a:endParaRPr lang="en-SG" sz="18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70C284-842D-4074-9387-CBF32465687E}"/>
              </a:ext>
            </a:extLst>
          </p:cNvPr>
          <p:cNvSpPr txBox="1"/>
          <p:nvPr/>
        </p:nvSpPr>
        <p:spPr>
          <a:xfrm>
            <a:off x="6110616" y="2480584"/>
            <a:ext cx="4177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Excel &amp; IBM Watson’s Data Refinery</a:t>
            </a:r>
            <a:endParaRPr lang="en-SG" sz="18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AFA97C-2287-4B68-AE85-9FA9983B66A3}"/>
              </a:ext>
            </a:extLst>
          </p:cNvPr>
          <p:cNvSpPr txBox="1"/>
          <p:nvPr/>
        </p:nvSpPr>
        <p:spPr>
          <a:xfrm>
            <a:off x="5871594" y="3398571"/>
            <a:ext cx="4655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IBM Watson’s Data Visualization, Tableau</a:t>
            </a:r>
            <a:endParaRPr lang="en-SG" sz="18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4ED1CF-CCDE-4276-9291-5169EB04705D}"/>
              </a:ext>
            </a:extLst>
          </p:cNvPr>
          <p:cNvSpPr txBox="1"/>
          <p:nvPr/>
        </p:nvSpPr>
        <p:spPr>
          <a:xfrm>
            <a:off x="5369130" y="4347660"/>
            <a:ext cx="566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IBM Watson’s Auto AI, Machine Learning, Python</a:t>
            </a:r>
            <a:endParaRPr lang="en-SG" sz="18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0D7CE3B-EC60-499C-A7A7-B20F590F5A4C}"/>
              </a:ext>
            </a:extLst>
          </p:cNvPr>
          <p:cNvSpPr txBox="1"/>
          <p:nvPr/>
        </p:nvSpPr>
        <p:spPr>
          <a:xfrm>
            <a:off x="5707836" y="5567849"/>
            <a:ext cx="449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IBM Watson’s Studio, Python</a:t>
            </a:r>
            <a:endParaRPr lang="en-SG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C983998-5460-4985-88EB-164FFDA42A3B}"/>
              </a:ext>
            </a:extLst>
          </p:cNvPr>
          <p:cNvCxnSpPr>
            <a:stCxn id="40" idx="3"/>
            <a:endCxn id="61" idx="1"/>
          </p:cNvCxnSpPr>
          <p:nvPr/>
        </p:nvCxnSpPr>
        <p:spPr>
          <a:xfrm>
            <a:off x="4647708" y="1807245"/>
            <a:ext cx="602155" cy="1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35B93C9-E945-4088-B30D-58BD75062FC7}"/>
              </a:ext>
            </a:extLst>
          </p:cNvPr>
          <p:cNvCxnSpPr>
            <a:stCxn id="19" idx="3"/>
            <a:endCxn id="65" idx="1"/>
          </p:cNvCxnSpPr>
          <p:nvPr/>
        </p:nvCxnSpPr>
        <p:spPr>
          <a:xfrm flipV="1">
            <a:off x="4647708" y="3598626"/>
            <a:ext cx="652453" cy="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AF2DC63-5F18-43C6-B26E-F3A7E11B9EE6}"/>
              </a:ext>
            </a:extLst>
          </p:cNvPr>
          <p:cNvCxnSpPr>
            <a:stCxn id="16" idx="3"/>
            <a:endCxn id="64" idx="1"/>
          </p:cNvCxnSpPr>
          <p:nvPr/>
        </p:nvCxnSpPr>
        <p:spPr>
          <a:xfrm>
            <a:off x="4676774" y="2395731"/>
            <a:ext cx="573089" cy="267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08645350-BCFF-41C7-8791-51E1854CA359}"/>
              </a:ext>
            </a:extLst>
          </p:cNvPr>
          <p:cNvCxnSpPr>
            <a:stCxn id="23" idx="3"/>
            <a:endCxn id="64" idx="1"/>
          </p:cNvCxnSpPr>
          <p:nvPr/>
        </p:nvCxnSpPr>
        <p:spPr>
          <a:xfrm flipV="1">
            <a:off x="4638256" y="2663284"/>
            <a:ext cx="611607" cy="3358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8607E3F3-3A8A-4B39-B16A-7D4F0F5229AB}"/>
              </a:ext>
            </a:extLst>
          </p:cNvPr>
          <p:cNvCxnSpPr>
            <a:stCxn id="34" idx="3"/>
            <a:endCxn id="67" idx="1"/>
          </p:cNvCxnSpPr>
          <p:nvPr/>
        </p:nvCxnSpPr>
        <p:spPr>
          <a:xfrm>
            <a:off x="4676773" y="4198521"/>
            <a:ext cx="632723" cy="3338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9E0C284A-823B-4E66-8C52-3A6F002A515E}"/>
              </a:ext>
            </a:extLst>
          </p:cNvPr>
          <p:cNvCxnSpPr>
            <a:stCxn id="42" idx="3"/>
            <a:endCxn id="67" idx="1"/>
          </p:cNvCxnSpPr>
          <p:nvPr/>
        </p:nvCxnSpPr>
        <p:spPr>
          <a:xfrm flipV="1">
            <a:off x="4698131" y="4532327"/>
            <a:ext cx="611365" cy="2712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A609F1A-8E43-4CFA-85B4-887F8515D628}"/>
              </a:ext>
            </a:extLst>
          </p:cNvPr>
          <p:cNvCxnSpPr>
            <a:stCxn id="43" idx="3"/>
            <a:endCxn id="66" idx="1"/>
          </p:cNvCxnSpPr>
          <p:nvPr/>
        </p:nvCxnSpPr>
        <p:spPr>
          <a:xfrm>
            <a:off x="4676773" y="5408541"/>
            <a:ext cx="692357" cy="3186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E0006968-3FC9-4CE4-B3E3-08D634398972}"/>
              </a:ext>
            </a:extLst>
          </p:cNvPr>
          <p:cNvCxnSpPr>
            <a:stCxn id="44" idx="3"/>
            <a:endCxn id="66" idx="1"/>
          </p:cNvCxnSpPr>
          <p:nvPr/>
        </p:nvCxnSpPr>
        <p:spPr>
          <a:xfrm flipV="1">
            <a:off x="4647708" y="5727157"/>
            <a:ext cx="721422" cy="2667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872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Optimization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BC70CD67-DCE8-47D9-929F-90A4B141016B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925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Tuning Hyperparameters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Using GridSearchCV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2BC4A6-1A50-428A-9850-D229223FF4E8}"/>
              </a:ext>
            </a:extLst>
          </p:cNvPr>
          <p:cNvSpPr txBox="1"/>
          <p:nvPr/>
        </p:nvSpPr>
        <p:spPr>
          <a:xfrm>
            <a:off x="1896252" y="3267837"/>
            <a:ext cx="3440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2a. Create an object from GridSearchCV class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</a:b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      with all the necessary key word arguments.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2b. Train the model with all the combination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</a:b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      hyperparameters listed using training set. </a:t>
            </a:r>
            <a:endParaRPr kumimoji="0" lang="en-SG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AEDD8C-0EEF-495C-B63A-D5DBDB6E853F}"/>
              </a:ext>
            </a:extLst>
          </p:cNvPr>
          <p:cNvSpPr txBox="1"/>
          <p:nvPr/>
        </p:nvSpPr>
        <p:spPr>
          <a:xfrm>
            <a:off x="2532451" y="4273999"/>
            <a:ext cx="268695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3. Print metric score (recall) with all 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</a:b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    combination of corresponding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    hyperparameters.</a:t>
            </a:r>
            <a:endParaRPr kumimoji="0" lang="en-SG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D848BB-9E6C-4438-8F44-8D7164DB84C1}"/>
              </a:ext>
            </a:extLst>
          </p:cNvPr>
          <p:cNvCxnSpPr>
            <a:cxnSpLocks/>
          </p:cNvCxnSpPr>
          <p:nvPr/>
        </p:nvCxnSpPr>
        <p:spPr>
          <a:xfrm flipH="1">
            <a:off x="8306216" y="2592492"/>
            <a:ext cx="448574" cy="2318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2952F8-CB45-4980-9D80-525F0D8712A6}"/>
              </a:ext>
            </a:extLst>
          </p:cNvPr>
          <p:cNvCxnSpPr>
            <a:cxnSpLocks/>
          </p:cNvCxnSpPr>
          <p:nvPr/>
        </p:nvCxnSpPr>
        <p:spPr>
          <a:xfrm>
            <a:off x="5262752" y="3608619"/>
            <a:ext cx="454071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FACFCD-FDC2-47D9-B3B9-153370C2FF21}"/>
              </a:ext>
            </a:extLst>
          </p:cNvPr>
          <p:cNvCxnSpPr>
            <a:cxnSpLocks/>
          </p:cNvCxnSpPr>
          <p:nvPr/>
        </p:nvCxnSpPr>
        <p:spPr>
          <a:xfrm flipV="1">
            <a:off x="5153921" y="4097725"/>
            <a:ext cx="603955" cy="2764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FA3B05-EA34-4A85-AC28-DE71BD7CF893}"/>
              </a:ext>
            </a:extLst>
          </p:cNvPr>
          <p:cNvSpPr txBox="1"/>
          <p:nvPr/>
        </p:nvSpPr>
        <p:spPr>
          <a:xfrm>
            <a:off x="322640" y="5210840"/>
            <a:ext cx="4709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combination with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best accuracy (0.64) and recall (0.80)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the model is: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 = 100, max_iter = 50, solver =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lbfgs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5F2F9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E3AB3-B8C3-4CC8-B9CE-9BE21E9C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02"/>
          <a:stretch/>
        </p:blipFill>
        <p:spPr>
          <a:xfrm>
            <a:off x="5836142" y="1876036"/>
            <a:ext cx="6194593" cy="35485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06976A-AE27-40EF-91A2-5F2A5E4D7022}"/>
              </a:ext>
            </a:extLst>
          </p:cNvPr>
          <p:cNvSpPr/>
          <p:nvPr/>
        </p:nvSpPr>
        <p:spPr>
          <a:xfrm>
            <a:off x="5863857" y="2578937"/>
            <a:ext cx="2374369" cy="5003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FD367C-C92C-4E59-AB89-A522B12AC48E}"/>
              </a:ext>
            </a:extLst>
          </p:cNvPr>
          <p:cNvSpPr/>
          <p:nvPr/>
        </p:nvSpPr>
        <p:spPr>
          <a:xfrm>
            <a:off x="5880108" y="3131018"/>
            <a:ext cx="5800058" cy="78003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4C36DE-A71D-4854-A046-68FDB22E0CBA}"/>
              </a:ext>
            </a:extLst>
          </p:cNvPr>
          <p:cNvSpPr/>
          <p:nvPr/>
        </p:nvSpPr>
        <p:spPr>
          <a:xfrm>
            <a:off x="5884051" y="3943517"/>
            <a:ext cx="5171496" cy="2742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CA3F8D-F1D0-4B55-9368-FA2B17C4512A}"/>
              </a:ext>
            </a:extLst>
          </p:cNvPr>
          <p:cNvSpPr txBox="1"/>
          <p:nvPr/>
        </p:nvSpPr>
        <p:spPr>
          <a:xfrm>
            <a:off x="8686800" y="2278855"/>
            <a:ext cx="226215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List out the combination of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</a:b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each hyperparameter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</a:b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for the model.</a:t>
            </a:r>
            <a:endParaRPr kumimoji="0" lang="en-SG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2608E9-2CAE-4916-A06E-0C2C30875F63}"/>
              </a:ext>
            </a:extLst>
          </p:cNvPr>
          <p:cNvCxnSpPr>
            <a:cxnSpLocks/>
          </p:cNvCxnSpPr>
          <p:nvPr/>
        </p:nvCxnSpPr>
        <p:spPr>
          <a:xfrm flipH="1">
            <a:off x="8305435" y="2606359"/>
            <a:ext cx="315812" cy="2239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213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Evaluation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BC70CD67-DCE8-47D9-929F-90A4B141016B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925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Is my ML model aligned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with the team’s hypothesis?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DB4083-DE5E-4300-B869-F3C45FCBE8A7}"/>
              </a:ext>
            </a:extLst>
          </p:cNvPr>
          <p:cNvSpPr txBox="1"/>
          <p:nvPr/>
        </p:nvSpPr>
        <p:spPr>
          <a:xfrm>
            <a:off x="3988787" y="169075"/>
            <a:ext cx="78726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Generally: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has a </a:t>
            </a:r>
            <a:r>
              <a:rPr kumimoji="0" lang="en-US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huge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influence on the probability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that orders </a:t>
            </a:r>
            <a:br>
              <a:rPr kumimoji="0" lang="en-US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 </a:t>
            </a:r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likely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be returned (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 return orders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has a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weak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effect on the probability that orders are </a:t>
            </a:r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likely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be returned (</a:t>
            </a:r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return orders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Profit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Sub-Category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have </a:t>
            </a:r>
            <a:r>
              <a:rPr kumimoji="0" lang="en-US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small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impact on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probability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that orders are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likely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to be returned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returned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orders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C90DE3-725A-4921-9C38-EDFEFC5A0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75"/>
          <a:stretch/>
        </p:blipFill>
        <p:spPr>
          <a:xfrm>
            <a:off x="5863858" y="2363771"/>
            <a:ext cx="5242108" cy="44406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A5D424-A91E-458E-85D7-06D96F516114}"/>
              </a:ext>
            </a:extLst>
          </p:cNvPr>
          <p:cNvSpPr/>
          <p:nvPr/>
        </p:nvSpPr>
        <p:spPr>
          <a:xfrm>
            <a:off x="6886375" y="3251385"/>
            <a:ext cx="2064193" cy="274992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631C0-4496-43C3-8B99-CF877FE78006}"/>
              </a:ext>
            </a:extLst>
          </p:cNvPr>
          <p:cNvSpPr/>
          <p:nvPr/>
        </p:nvSpPr>
        <p:spPr>
          <a:xfrm>
            <a:off x="8950568" y="2987070"/>
            <a:ext cx="2048865" cy="763438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9B6D7-37D2-407B-9521-95EB8DBADCB1}"/>
              </a:ext>
            </a:extLst>
          </p:cNvPr>
          <p:cNvSpPr txBox="1"/>
          <p:nvPr/>
        </p:nvSpPr>
        <p:spPr>
          <a:xfrm>
            <a:off x="8159795" y="5503985"/>
            <a:ext cx="6030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endParaRPr lang="en-SG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994106-3C87-42B2-8927-3B1290528DE9}"/>
              </a:ext>
            </a:extLst>
          </p:cNvPr>
          <p:cNvSpPr txBox="1"/>
          <p:nvPr/>
        </p:nvSpPr>
        <p:spPr>
          <a:xfrm>
            <a:off x="9582122" y="3911049"/>
            <a:ext cx="128913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Sub-Category</a:t>
            </a:r>
            <a:endParaRPr lang="en-SG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2025DA-B740-432C-B20A-0C8087C358FE}"/>
              </a:ext>
            </a:extLst>
          </p:cNvPr>
          <p:cNvSpPr txBox="1"/>
          <p:nvPr/>
        </p:nvSpPr>
        <p:spPr>
          <a:xfrm>
            <a:off x="4678681" y="3391411"/>
            <a:ext cx="127150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Sales &amp; Profit</a:t>
            </a:r>
            <a:endParaRPr lang="en-SG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9DF401-CB79-4C02-A6AC-8C90544F742E}"/>
              </a:ext>
            </a:extLst>
          </p:cNvPr>
          <p:cNvGrpSpPr/>
          <p:nvPr/>
        </p:nvGrpSpPr>
        <p:grpSpPr>
          <a:xfrm>
            <a:off x="25438" y="3911049"/>
            <a:ext cx="4604561" cy="2863378"/>
            <a:chOff x="25438" y="3911049"/>
            <a:chExt cx="4604561" cy="286337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63E8C45-F4CC-4BF1-9018-8C81138E4112}"/>
                </a:ext>
              </a:extLst>
            </p:cNvPr>
            <p:cNvGrpSpPr/>
            <p:nvPr/>
          </p:nvGrpSpPr>
          <p:grpSpPr>
            <a:xfrm>
              <a:off x="282847" y="3911049"/>
              <a:ext cx="4347152" cy="2863378"/>
              <a:chOff x="314250" y="3966303"/>
              <a:chExt cx="4347152" cy="2863378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09CB2F7-BD57-4A48-BF61-24E4A32C5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250" y="3966303"/>
                <a:ext cx="3783295" cy="2578597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AC648E-6C7C-4E95-AC84-752ED5BDF259}"/>
                  </a:ext>
                </a:extLst>
              </p:cNvPr>
              <p:cNvSpPr txBox="1"/>
              <p:nvPr/>
            </p:nvSpPr>
            <p:spPr>
              <a:xfrm>
                <a:off x="419535" y="6521904"/>
                <a:ext cx="42418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z = Sum of Features with its weight (coefficient)</a:t>
                </a:r>
                <a:endParaRPr lang="en-SG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C42CB9-C5D9-49BE-AB1D-E8014465495C}"/>
                </a:ext>
              </a:extLst>
            </p:cNvPr>
            <p:cNvSpPr txBox="1"/>
            <p:nvPr/>
          </p:nvSpPr>
          <p:spPr>
            <a:xfrm rot="16200000">
              <a:off x="-912479" y="5002854"/>
              <a:ext cx="21836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Φ</a:t>
              </a: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(z) = sigmoid function</a:t>
              </a:r>
              <a:endParaRPr lang="en-SG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77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12" grpId="0" animBg="1"/>
      <p:bldP spid="2" grpId="0" animBg="1"/>
      <p:bldP spid="18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F2E08-B173-40B4-87D6-712F0070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763000" cy="914400"/>
          </a:xfrm>
        </p:spPr>
        <p:txBody>
          <a:bodyPr>
            <a:noAutofit/>
          </a:bodyPr>
          <a:lstStyle/>
          <a:p>
            <a:r>
              <a:rPr lang="en-SG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Testing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9B591-8C05-48EB-94EF-CCAA6299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SG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32AB4-54FC-4D15-B09A-1C4C52463610}"/>
              </a:ext>
            </a:extLst>
          </p:cNvPr>
          <p:cNvSpPr txBox="1"/>
          <p:nvPr/>
        </p:nvSpPr>
        <p:spPr>
          <a:xfrm>
            <a:off x="11123613" y="34119"/>
            <a:ext cx="1068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Descriptive Analytics 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9F9F8F48-0B81-43D0-B0F2-6D781EB05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967" y="1499559"/>
            <a:ext cx="914400" cy="9144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51A84D29-5B24-4CE7-AA23-966E86B79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116" y="4150685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B814AB-8B58-48FF-8D44-8F8E73090CA3}"/>
              </a:ext>
            </a:extLst>
          </p:cNvPr>
          <p:cNvSpPr txBox="1"/>
          <p:nvPr/>
        </p:nvSpPr>
        <p:spPr>
          <a:xfrm>
            <a:off x="2190749" y="1499559"/>
            <a:ext cx="850582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SG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Type of Sub-Category Returned</a:t>
            </a:r>
            <a:br>
              <a:rPr kumimoji="0" lang="en-SG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CC66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Return orders </a:t>
            </a: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due to type of sub-category products)</a:t>
            </a:r>
          </a:p>
          <a:p>
            <a:pPr marL="514350" marR="0" lvl="0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 typeface="+mj-lt"/>
              <a:buAutoNum type="arabicPeriod"/>
              <a:tabLst/>
              <a:defRPr/>
            </a:pPr>
            <a:endParaRPr kumimoji="0" lang="en-SG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14350" marR="0" lvl="0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SG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Price (Sales) of the Product</a:t>
            </a:r>
            <a:br>
              <a:rPr kumimoji="0" lang="en-SG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CC66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Return orders </a:t>
            </a: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due to the sales/price of the product)</a:t>
            </a:r>
          </a:p>
          <a:p>
            <a:pPr marL="514350" marR="0" lvl="0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 typeface="+mj-lt"/>
              <a:buAutoNum type="arabicPeriod"/>
              <a:tabLst/>
              <a:defRPr/>
            </a:pPr>
            <a:endParaRPr kumimoji="0" lang="en-SG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14350" marR="0" lvl="0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SG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Shipment Duration of the Product</a:t>
            </a:r>
            <a:br>
              <a:rPr kumimoji="0" lang="en-SG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CC66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Return orders </a:t>
            </a: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due to shipment duration)</a:t>
            </a:r>
          </a:p>
        </p:txBody>
      </p:sp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CA93E370-4F9D-4CAD-A131-3082ACB19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1967" y="28251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77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Evaluation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BC70CD67-DCE8-47D9-929F-90A4B141016B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925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Learning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2305B-2D56-4B97-ABA0-944F6E11E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490" y="1031001"/>
            <a:ext cx="5986678" cy="513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95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Evaluation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BC70CD67-DCE8-47D9-929F-90A4B141016B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925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Learning Curve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EBD398-9E2B-42AB-A1D2-D1ABA7E34096}"/>
              </a:ext>
            </a:extLst>
          </p:cNvPr>
          <p:cNvSpPr txBox="1"/>
          <p:nvPr/>
        </p:nvSpPr>
        <p:spPr>
          <a:xfrm>
            <a:off x="4525286" y="742777"/>
            <a:ext cx="735810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 is high bias, low variance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Variance converges when training set is more than 100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 will not improve with more than 200 training rows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Performance on the unseen data (test set) is better than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training set.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7426CE-5E11-464C-8967-70F99D95B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659" y="3292673"/>
            <a:ext cx="4230718" cy="291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69FAC4-2860-415F-85CA-98A520ADA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72" y="3292674"/>
            <a:ext cx="4230718" cy="291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66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Evaluation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BC70CD67-DCE8-47D9-929F-90A4B141016B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925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Learning Curve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EBD398-9E2B-42AB-A1D2-D1ABA7E34096}"/>
              </a:ext>
            </a:extLst>
          </p:cNvPr>
          <p:cNvSpPr txBox="1"/>
          <p:nvPr/>
        </p:nvSpPr>
        <p:spPr>
          <a:xfrm>
            <a:off x="4716845" y="742777"/>
            <a:ext cx="6974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Performance on the unseen data (test set) is better than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training set.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7426CE-5E11-464C-8967-70F99D95B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43" y="4832374"/>
            <a:ext cx="2887852" cy="199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69FAC4-2860-415F-85CA-98A520ADA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243" y="2363862"/>
            <a:ext cx="2887852" cy="199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6E5928-6A51-4A01-B949-93ECAC6D0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658" y="2596550"/>
            <a:ext cx="4287680" cy="3981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3E972E-9BA5-47DE-A34F-358B6C309C89}"/>
              </a:ext>
            </a:extLst>
          </p:cNvPr>
          <p:cNvSpPr txBox="1"/>
          <p:nvPr/>
        </p:nvSpPr>
        <p:spPr>
          <a:xfrm>
            <a:off x="8993902" y="210494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recall :0.80</a:t>
            </a:r>
            <a:endParaRPr kumimoji="0" lang="en-SG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A94125-296F-42AB-B8E0-7B5C50E16D49}"/>
              </a:ext>
            </a:extLst>
          </p:cNvPr>
          <p:cNvSpPr txBox="1"/>
          <p:nvPr/>
        </p:nvSpPr>
        <p:spPr>
          <a:xfrm>
            <a:off x="8993902" y="4524597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accuracy :0.64</a:t>
            </a:r>
            <a:endParaRPr kumimoji="0" lang="en-SG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5AC2AF-B395-48C1-BB2E-A0A2761A36D7}"/>
              </a:ext>
            </a:extLst>
          </p:cNvPr>
          <p:cNvSpPr/>
          <p:nvPr/>
        </p:nvSpPr>
        <p:spPr>
          <a:xfrm>
            <a:off x="6031484" y="5564038"/>
            <a:ext cx="407189" cy="18978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4F67E2-B86B-4D2D-8CE7-971A57E7CCC7}"/>
              </a:ext>
            </a:extLst>
          </p:cNvPr>
          <p:cNvSpPr/>
          <p:nvPr/>
        </p:nvSpPr>
        <p:spPr>
          <a:xfrm>
            <a:off x="6684215" y="5844663"/>
            <a:ext cx="407189" cy="18978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336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Testing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BC70CD67-DCE8-47D9-929F-90A4B141016B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925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130" normalizeH="0" baseline="0" noProof="0" dirty="0">
              <a:ln>
                <a:noFill/>
              </a:ln>
              <a:solidFill>
                <a:srgbClr val="FE733C">
                  <a:lumMod val="75000"/>
                </a:srgbClr>
              </a:solidFill>
              <a:effectLst/>
              <a:uLnTx/>
              <a:uFillTx/>
              <a:latin typeface="Yu Mincho Demibold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17765-FFD7-4205-97BE-85CE0EC49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398" y="2131677"/>
            <a:ext cx="7382128" cy="92539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6F39B9-FEB9-482B-BBF0-8359C55CB7C2}"/>
              </a:ext>
            </a:extLst>
          </p:cNvPr>
          <p:cNvCxnSpPr>
            <a:cxnSpLocks/>
          </p:cNvCxnSpPr>
          <p:nvPr/>
        </p:nvCxnSpPr>
        <p:spPr>
          <a:xfrm flipH="1">
            <a:off x="5923472" y="1690093"/>
            <a:ext cx="448574" cy="2318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51994C9-F536-4306-BD1C-5B6F75D67125}"/>
              </a:ext>
            </a:extLst>
          </p:cNvPr>
          <p:cNvSpPr/>
          <p:nvPr/>
        </p:nvSpPr>
        <p:spPr>
          <a:xfrm>
            <a:off x="4345450" y="2114941"/>
            <a:ext cx="7382128" cy="5003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4DA342-72D6-41BD-94BB-E5C1C5AFD285}"/>
              </a:ext>
            </a:extLst>
          </p:cNvPr>
          <p:cNvSpPr txBox="1"/>
          <p:nvPr/>
        </p:nvSpPr>
        <p:spPr>
          <a:xfrm>
            <a:off x="6311638" y="1372096"/>
            <a:ext cx="28761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Transforming my single-entry input 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</a:b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from array to pandas </a:t>
            </a: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dataframe</a:t>
            </a:r>
            <a:endParaRPr kumimoji="0" lang="en-SG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8C4BA7-DC7E-45E4-A5A5-C7114608264D}"/>
              </a:ext>
            </a:extLst>
          </p:cNvPr>
          <p:cNvSpPr txBox="1"/>
          <p:nvPr/>
        </p:nvSpPr>
        <p:spPr>
          <a:xfrm>
            <a:off x="710983" y="2802931"/>
            <a:ext cx="31438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2a. Predict the outcome of my single-entry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      using the trained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2b. Show the result of the prediction</a:t>
            </a:r>
            <a:endParaRPr kumimoji="0" lang="en-SG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C273D8-8FF4-4F99-9BE0-A9B51E0AC51C}"/>
              </a:ext>
            </a:extLst>
          </p:cNvPr>
          <p:cNvSpPr/>
          <p:nvPr/>
        </p:nvSpPr>
        <p:spPr>
          <a:xfrm>
            <a:off x="4348472" y="2637408"/>
            <a:ext cx="2466396" cy="46560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D12619D-75ED-41F3-B4A5-3739CCA8ACFE}"/>
              </a:ext>
            </a:extLst>
          </p:cNvPr>
          <p:cNvCxnSpPr>
            <a:cxnSpLocks/>
          </p:cNvCxnSpPr>
          <p:nvPr/>
        </p:nvCxnSpPr>
        <p:spPr>
          <a:xfrm flipV="1">
            <a:off x="3780780" y="2897178"/>
            <a:ext cx="454071" cy="14986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B59AB9D-B8D6-405A-8C54-F8A8C6AA9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771" y="3187765"/>
            <a:ext cx="7487381" cy="190643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65B7C50-685A-4F27-BA03-91D052929B33}"/>
              </a:ext>
            </a:extLst>
          </p:cNvPr>
          <p:cNvSpPr txBox="1"/>
          <p:nvPr/>
        </p:nvSpPr>
        <p:spPr>
          <a:xfrm>
            <a:off x="4172707" y="5411450"/>
            <a:ext cx="73901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trained model requires pre-processed values as input.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i.e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5F2F9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</a:t>
            </a:r>
            <a:r>
              <a:rPr lang="en-US" sz="1400" b="1" dirty="0">
                <a:solidFill>
                  <a:srgbClr val="F5F2F9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profit &amp; sales,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  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State_Kentucky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   Sub-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Category_Paper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5F2F9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3292A6-11D7-48F8-B384-FDCD46396FE7}"/>
              </a:ext>
            </a:extLst>
          </p:cNvPr>
          <p:cNvSpPr txBox="1"/>
          <p:nvPr/>
        </p:nvSpPr>
        <p:spPr>
          <a:xfrm rot="20386947">
            <a:off x="9450173" y="4267841"/>
            <a:ext cx="198002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 User Friendly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7E32C6F-5447-40CF-ACAE-323C433C8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771" y="5104184"/>
            <a:ext cx="4544059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0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 animBg="1"/>
      <p:bldP spid="35" grpId="0"/>
      <p:bldP spid="3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Testing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BC70CD67-DCE8-47D9-929F-90A4B141016B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925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Streamline workflow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with pipeline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7DB80F-9D9D-492E-81B0-8FB546F56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148" y="3719692"/>
            <a:ext cx="3067673" cy="19345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A962FC-C337-4673-8C46-8459CF70D716}"/>
              </a:ext>
            </a:extLst>
          </p:cNvPr>
          <p:cNvSpPr txBox="1"/>
          <p:nvPr/>
        </p:nvSpPr>
        <p:spPr>
          <a:xfrm>
            <a:off x="4719370" y="1031001"/>
            <a:ext cx="7395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 the pipeline capabilities, the functions of every model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5F2F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pre-processor can be used using the original value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897E50D-8E34-4D88-86C6-5ABBF8204D63}"/>
              </a:ext>
            </a:extLst>
          </p:cNvPr>
          <p:cNvGrpSpPr/>
          <p:nvPr/>
        </p:nvGrpSpPr>
        <p:grpSpPr>
          <a:xfrm>
            <a:off x="8245911" y="2287321"/>
            <a:ext cx="964886" cy="1086328"/>
            <a:chOff x="6901884" y="2279692"/>
            <a:chExt cx="964886" cy="1086328"/>
          </a:xfrm>
        </p:grpSpPr>
        <p:pic>
          <p:nvPicPr>
            <p:cNvPr id="3074" name="Picture 2" descr="Data Table Svg Png Icon Free Download (#426719) - OnlineWebFonts.COM">
              <a:extLst>
                <a:ext uri="{FF2B5EF4-FFF2-40B4-BE49-F238E27FC236}">
                  <a16:creationId xmlns:a16="http://schemas.microsoft.com/office/drawing/2014/main" id="{A2B8F129-9F1E-4E17-BA74-083AA90E82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1729" y="2279692"/>
              <a:ext cx="955041" cy="778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53982C-BA9F-4176-A757-E532D694E313}"/>
                </a:ext>
              </a:extLst>
            </p:cNvPr>
            <p:cNvSpPr txBox="1"/>
            <p:nvPr/>
          </p:nvSpPr>
          <p:spPr>
            <a:xfrm>
              <a:off x="6901884" y="2935133"/>
              <a:ext cx="9648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Cleaned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Dataset</a:t>
              </a:r>
              <a:endParaRPr kumimoji="0" lang="en-SG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974D803-89D8-46B3-A4FB-354729AC4213}"/>
              </a:ext>
            </a:extLst>
          </p:cNvPr>
          <p:cNvSpPr/>
          <p:nvPr/>
        </p:nvSpPr>
        <p:spPr>
          <a:xfrm>
            <a:off x="8616494" y="3373649"/>
            <a:ext cx="223721" cy="271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8A4891-C458-41B4-96E0-F6F27B8E6A26}"/>
              </a:ext>
            </a:extLst>
          </p:cNvPr>
          <p:cNvSpPr txBox="1"/>
          <p:nvPr/>
        </p:nvSpPr>
        <p:spPr>
          <a:xfrm>
            <a:off x="10277364" y="5137879"/>
            <a:ext cx="1311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Train Model</a:t>
            </a:r>
            <a:endParaRPr kumimoji="0" lang="en-SG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86AAC47-2093-42E1-880E-D2E98A6B54A3}"/>
              </a:ext>
            </a:extLst>
          </p:cNvPr>
          <p:cNvSpPr/>
          <p:nvPr/>
        </p:nvSpPr>
        <p:spPr>
          <a:xfrm rot="5400000">
            <a:off x="10029970" y="5089729"/>
            <a:ext cx="235502" cy="38401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9EDEC07-480F-4004-BDE4-C3B74033C02B}"/>
              </a:ext>
            </a:extLst>
          </p:cNvPr>
          <p:cNvSpPr/>
          <p:nvPr/>
        </p:nvSpPr>
        <p:spPr>
          <a:xfrm>
            <a:off x="7628801" y="5704641"/>
            <a:ext cx="2216701" cy="305348"/>
          </a:xfrm>
          <a:prstGeom prst="roundRect">
            <a:avLst/>
          </a:prstGeom>
          <a:solidFill>
            <a:srgbClr val="F0F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+mn-ea"/>
                <a:cs typeface="+mn-cs"/>
              </a:rPr>
              <a:t>LogisticRegression.predict</a:t>
            </a:r>
            <a:endParaRPr kumimoji="0" lang="en-SG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2EF7F4-722C-462D-83C9-BBC724218D01}"/>
              </a:ext>
            </a:extLst>
          </p:cNvPr>
          <p:cNvCxnSpPr>
            <a:cxnSpLocks/>
          </p:cNvCxnSpPr>
          <p:nvPr/>
        </p:nvCxnSpPr>
        <p:spPr>
          <a:xfrm>
            <a:off x="8737152" y="5446043"/>
            <a:ext cx="0" cy="282932"/>
          </a:xfrm>
          <a:prstGeom prst="line">
            <a:avLst/>
          </a:prstGeom>
          <a:ln w="19050">
            <a:solidFill>
              <a:srgbClr val="CDCDC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7A0D830E-5070-4AFB-BEA1-4AD29F554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0" y="5281737"/>
            <a:ext cx="6389879" cy="1015663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9F3FA0A1-CEBA-4E46-976D-24B1DC94B27A}"/>
              </a:ext>
            </a:extLst>
          </p:cNvPr>
          <p:cNvGrpSpPr/>
          <p:nvPr/>
        </p:nvGrpSpPr>
        <p:grpSpPr>
          <a:xfrm>
            <a:off x="8229757" y="2454886"/>
            <a:ext cx="981040" cy="908498"/>
            <a:chOff x="6885730" y="2279692"/>
            <a:chExt cx="981040" cy="908498"/>
          </a:xfrm>
        </p:grpSpPr>
        <p:pic>
          <p:nvPicPr>
            <p:cNvPr id="63" name="Picture 2" descr="Data Table Svg Png Icon Free Download (#426719) - OnlineWebFonts.COM">
              <a:extLst>
                <a:ext uri="{FF2B5EF4-FFF2-40B4-BE49-F238E27FC236}">
                  <a16:creationId xmlns:a16="http://schemas.microsoft.com/office/drawing/2014/main" id="{85179E3F-3B7F-4599-8EBC-52369DE955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510"/>
            <a:stretch/>
          </p:blipFill>
          <p:spPr bwMode="auto">
            <a:xfrm>
              <a:off x="6911729" y="2279692"/>
              <a:ext cx="955041" cy="400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CDD7C46-5B60-4ED1-9B8F-BE34E061B815}"/>
                </a:ext>
              </a:extLst>
            </p:cNvPr>
            <p:cNvSpPr txBox="1"/>
            <p:nvPr/>
          </p:nvSpPr>
          <p:spPr>
            <a:xfrm>
              <a:off x="6885730" y="2757303"/>
              <a:ext cx="9648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Single Input</a:t>
              </a:r>
              <a:endParaRPr kumimoji="0" lang="en-SG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57018A6-CA58-4840-8F66-DC50FDEC049D}"/>
              </a:ext>
            </a:extLst>
          </p:cNvPr>
          <p:cNvSpPr txBox="1"/>
          <p:nvPr/>
        </p:nvSpPr>
        <p:spPr>
          <a:xfrm>
            <a:off x="7860301" y="6439438"/>
            <a:ext cx="1736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Prediction Outcome</a:t>
            </a:r>
            <a:endParaRPr kumimoji="0" lang="en-SG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7D22C3AC-DBC3-402F-BCD7-78A54FD97F83}"/>
              </a:ext>
            </a:extLst>
          </p:cNvPr>
          <p:cNvSpPr/>
          <p:nvPr/>
        </p:nvSpPr>
        <p:spPr>
          <a:xfrm>
            <a:off x="8625290" y="6086985"/>
            <a:ext cx="223721" cy="271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26601DC-730B-493B-8315-812C6A92AC0A}"/>
              </a:ext>
            </a:extLst>
          </p:cNvPr>
          <p:cNvSpPr/>
          <p:nvPr/>
        </p:nvSpPr>
        <p:spPr>
          <a:xfrm rot="5400000">
            <a:off x="10029971" y="4163138"/>
            <a:ext cx="235502" cy="38401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0E526D-2F28-42D8-848B-1566503A528D}"/>
              </a:ext>
            </a:extLst>
          </p:cNvPr>
          <p:cNvSpPr txBox="1"/>
          <p:nvPr/>
        </p:nvSpPr>
        <p:spPr>
          <a:xfrm>
            <a:off x="10277363" y="4037221"/>
            <a:ext cx="13111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Perform any transformation listed by user</a:t>
            </a:r>
            <a:endParaRPr kumimoji="0" lang="en-SG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41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 animBg="1"/>
      <p:bldP spid="31" grpId="0"/>
      <p:bldP spid="32" grpId="0" animBg="1"/>
      <p:bldP spid="18" grpId="0" animBg="1"/>
      <p:bldP spid="66" grpId="0"/>
      <p:bldP spid="67" grpId="0" animBg="1"/>
      <p:bldP spid="24" grpId="0" animBg="1"/>
      <p:bldP spid="2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F69D41-3B67-4A5D-9EE3-0BDD63C4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4035055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Deployment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BC70CD67-DCE8-47D9-929F-90A4B141016B}"/>
              </a:ext>
            </a:extLst>
          </p:cNvPr>
          <p:cNvSpPr txBox="1">
            <a:spLocks/>
          </p:cNvSpPr>
          <p:nvPr/>
        </p:nvSpPr>
        <p:spPr>
          <a:xfrm>
            <a:off x="997529" y="2219072"/>
            <a:ext cx="4035055" cy="925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30" normalizeH="0" baseline="0" noProof="0" dirty="0">
                <a:ln>
                  <a:noFill/>
                </a:ln>
                <a:solidFill>
                  <a:srgbClr val="FE733C">
                    <a:lumMod val="75000"/>
                  </a:srgbClr>
                </a:solidFill>
                <a:effectLst/>
                <a:uLnTx/>
                <a:uFillTx/>
                <a:latin typeface="Yu Mincho Demibold"/>
                <a:ea typeface="+mj-ea"/>
                <a:cs typeface="+mj-cs"/>
              </a:rPr>
              <a:t>Jinja, Flask, Git &amp; Heroku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308696-C37A-4598-BF50-4BE94C32336F}"/>
              </a:ext>
            </a:extLst>
          </p:cNvPr>
          <p:cNvGrpSpPr/>
          <p:nvPr/>
        </p:nvGrpSpPr>
        <p:grpSpPr>
          <a:xfrm>
            <a:off x="2876176" y="3713534"/>
            <a:ext cx="1609910" cy="2086268"/>
            <a:chOff x="2876176" y="3713534"/>
            <a:chExt cx="1609910" cy="2086268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0EA035A-9F1C-4E4D-B814-DE95CF0E86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5" t="9881" r="26065" b="7420"/>
            <a:stretch/>
          </p:blipFill>
          <p:spPr bwMode="auto">
            <a:xfrm>
              <a:off x="2876176" y="5000763"/>
              <a:ext cx="901668" cy="799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Contact, contact form, form, web form icon icon - Download on Iconfinder">
              <a:extLst>
                <a:ext uri="{FF2B5EF4-FFF2-40B4-BE49-F238E27FC236}">
                  <a16:creationId xmlns:a16="http://schemas.microsoft.com/office/drawing/2014/main" id="{D3552031-1148-41A4-823E-7FD3E444A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6549" y="3713534"/>
              <a:ext cx="1281261" cy="1281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ML Icon Outline - Icon Shop - Download free icons for commercial use">
              <a:extLst>
                <a:ext uri="{FF2B5EF4-FFF2-40B4-BE49-F238E27FC236}">
                  <a16:creationId xmlns:a16="http://schemas.microsoft.com/office/drawing/2014/main" id="{680F8D0A-6F22-4C97-AAD0-3D22E83B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844" y="5059573"/>
              <a:ext cx="708242" cy="708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2E2ED0-2D07-4E9C-A958-D77B0E56BDC5}"/>
              </a:ext>
            </a:extLst>
          </p:cNvPr>
          <p:cNvGrpSpPr/>
          <p:nvPr/>
        </p:nvGrpSpPr>
        <p:grpSpPr>
          <a:xfrm>
            <a:off x="6241803" y="3795600"/>
            <a:ext cx="1167777" cy="1985169"/>
            <a:chOff x="6241803" y="3795600"/>
            <a:chExt cx="1167777" cy="1985169"/>
          </a:xfrm>
        </p:grpSpPr>
        <p:pic>
          <p:nvPicPr>
            <p:cNvPr id="2054" name="Picture 6" descr="Repository Icon #351920 - Free Icons Library">
              <a:extLst>
                <a:ext uri="{FF2B5EF4-FFF2-40B4-BE49-F238E27FC236}">
                  <a16:creationId xmlns:a16="http://schemas.microsoft.com/office/drawing/2014/main" id="{94C49877-25CE-445F-BEF6-F11D9D0F10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381" y="3795600"/>
              <a:ext cx="1076623" cy="1076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What is Git Bash and How to Install it on Windows? - Appuals.com">
              <a:extLst>
                <a:ext uri="{FF2B5EF4-FFF2-40B4-BE49-F238E27FC236}">
                  <a16:creationId xmlns:a16="http://schemas.microsoft.com/office/drawing/2014/main" id="{D02486BF-E9FC-4347-8569-CE0CCE5E8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803" y="5158966"/>
              <a:ext cx="1167777" cy="621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3297DDF-897D-4F26-970E-3428C1BE18C9}"/>
              </a:ext>
            </a:extLst>
          </p:cNvPr>
          <p:cNvSpPr txBox="1"/>
          <p:nvPr/>
        </p:nvSpPr>
        <p:spPr>
          <a:xfrm>
            <a:off x="2390305" y="6020520"/>
            <a:ext cx="2672526" cy="5847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Create webpage using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 &amp; html files (project)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756A44-9135-463F-BAFE-D6585216008E}"/>
              </a:ext>
            </a:extLst>
          </p:cNvPr>
          <p:cNvSpPr txBox="1"/>
          <p:nvPr/>
        </p:nvSpPr>
        <p:spPr>
          <a:xfrm>
            <a:off x="5763226" y="6026997"/>
            <a:ext cx="2276639" cy="5847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Store project in local repository using git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03430B-7B79-47DE-A293-C4C91D0CA6E6}"/>
              </a:ext>
            </a:extLst>
          </p:cNvPr>
          <p:cNvSpPr txBox="1"/>
          <p:nvPr/>
        </p:nvSpPr>
        <p:spPr>
          <a:xfrm>
            <a:off x="9310725" y="5793869"/>
            <a:ext cx="2506089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Deploy project to Heroku repository and setup a server with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gunicorn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830EAD-9B91-47E9-B090-DE7658BD80E3}"/>
              </a:ext>
            </a:extLst>
          </p:cNvPr>
          <p:cNvGrpSpPr/>
          <p:nvPr/>
        </p:nvGrpSpPr>
        <p:grpSpPr>
          <a:xfrm>
            <a:off x="4622570" y="4155452"/>
            <a:ext cx="1282050" cy="839343"/>
            <a:chOff x="4622570" y="4155452"/>
            <a:chExt cx="1282050" cy="839343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DEAF6E31-3910-4A12-8009-6FB05C461918}"/>
                </a:ext>
              </a:extLst>
            </p:cNvPr>
            <p:cNvSpPr/>
            <p:nvPr/>
          </p:nvSpPr>
          <p:spPr>
            <a:xfrm>
              <a:off x="4779034" y="4494362"/>
              <a:ext cx="1125586" cy="500433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A05BB7-7214-4C76-8BD0-D07D7F804D0E}"/>
                </a:ext>
              </a:extLst>
            </p:cNvPr>
            <p:cNvSpPr txBox="1"/>
            <p:nvPr/>
          </p:nvSpPr>
          <p:spPr>
            <a:xfrm>
              <a:off x="4622570" y="4155452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git commit</a:t>
              </a:r>
              <a:endPara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FF3624-2563-4B57-8B59-19143E148FB2}"/>
              </a:ext>
            </a:extLst>
          </p:cNvPr>
          <p:cNvGrpSpPr/>
          <p:nvPr/>
        </p:nvGrpSpPr>
        <p:grpSpPr>
          <a:xfrm>
            <a:off x="8022544" y="4148428"/>
            <a:ext cx="1142907" cy="846366"/>
            <a:chOff x="8022544" y="4148428"/>
            <a:chExt cx="1142907" cy="846366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A9AB9F46-DD5B-4215-BC8A-5E4BAEB94734}"/>
                </a:ext>
              </a:extLst>
            </p:cNvPr>
            <p:cNvSpPr/>
            <p:nvPr/>
          </p:nvSpPr>
          <p:spPr>
            <a:xfrm>
              <a:off x="8039865" y="4494361"/>
              <a:ext cx="1125586" cy="500433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 Gothic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4E635A-EE70-4788-8A1B-CCAADD54549B}"/>
                </a:ext>
              </a:extLst>
            </p:cNvPr>
            <p:cNvSpPr txBox="1"/>
            <p:nvPr/>
          </p:nvSpPr>
          <p:spPr>
            <a:xfrm>
              <a:off x="8022544" y="4148428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git push</a:t>
              </a:r>
              <a:endPara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00784BC-0250-40A4-B55D-A28ED996BC00}"/>
              </a:ext>
            </a:extLst>
          </p:cNvPr>
          <p:cNvSpPr/>
          <p:nvPr/>
        </p:nvSpPr>
        <p:spPr>
          <a:xfrm rot="16200000">
            <a:off x="9975409" y="3160796"/>
            <a:ext cx="824781" cy="500433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BB8118-796C-49B1-8093-905E990FCF8E}"/>
              </a:ext>
            </a:extLst>
          </p:cNvPr>
          <p:cNvGrpSpPr/>
          <p:nvPr/>
        </p:nvGrpSpPr>
        <p:grpSpPr>
          <a:xfrm>
            <a:off x="9613261" y="3810939"/>
            <a:ext cx="1549075" cy="1645988"/>
            <a:chOff x="9613261" y="3810939"/>
            <a:chExt cx="1549075" cy="1645988"/>
          </a:xfrm>
        </p:grpSpPr>
        <p:pic>
          <p:nvPicPr>
            <p:cNvPr id="2058" name="Picture 10" descr="Salesforce Heroku Reviews 2022: Details, Pricing, &amp; Features | G2">
              <a:extLst>
                <a:ext uri="{FF2B5EF4-FFF2-40B4-BE49-F238E27FC236}">
                  <a16:creationId xmlns:a16="http://schemas.microsoft.com/office/drawing/2014/main" id="{8A463E93-BF74-4C14-ADB1-EBCED71400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08" r="26015"/>
            <a:stretch/>
          </p:blipFill>
          <p:spPr bwMode="auto">
            <a:xfrm>
              <a:off x="9826646" y="3810939"/>
              <a:ext cx="1183698" cy="1281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Green Unicorn (Gunicorn) - Full Stack Python">
              <a:extLst>
                <a:ext uri="{FF2B5EF4-FFF2-40B4-BE49-F238E27FC236}">
                  <a16:creationId xmlns:a16="http://schemas.microsoft.com/office/drawing/2014/main" id="{2D7A553A-C72B-4F40-8586-AC0C93B29D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3261" y="5059573"/>
              <a:ext cx="1549075" cy="397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1C95A8-4489-4464-9464-0DA618CC1A9B}"/>
              </a:ext>
            </a:extLst>
          </p:cNvPr>
          <p:cNvGrpSpPr/>
          <p:nvPr/>
        </p:nvGrpSpPr>
        <p:grpSpPr>
          <a:xfrm>
            <a:off x="9015123" y="62544"/>
            <a:ext cx="2624796" cy="2831691"/>
            <a:chOff x="9015123" y="62544"/>
            <a:chExt cx="2624796" cy="28316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891EB1-BF49-4754-BA8E-FEC92EFFD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154" t="22453" r="66250" b="23650"/>
            <a:stretch/>
          </p:blipFill>
          <p:spPr>
            <a:xfrm>
              <a:off x="9015123" y="62544"/>
              <a:ext cx="2624796" cy="222267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500F76-7D53-455D-B7DE-225F70B5434A}"/>
                </a:ext>
              </a:extLst>
            </p:cNvPr>
            <p:cNvSpPr txBox="1"/>
            <p:nvPr/>
          </p:nvSpPr>
          <p:spPr>
            <a:xfrm>
              <a:off x="9384132" y="2309460"/>
              <a:ext cx="1893467" cy="584775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MVP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Model Deployment</a:t>
              </a:r>
              <a:endPara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00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23" grpId="0" animBg="1"/>
      <p:bldP spid="2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41CCE-5BDE-47E4-9837-5D74C81C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211" y="6416675"/>
            <a:ext cx="76421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C38520-2D27-4B21-987F-BB08B1D0B107}"/>
              </a:ext>
            </a:extLst>
          </p:cNvPr>
          <p:cNvSpPr txBox="1">
            <a:spLocks/>
          </p:cNvSpPr>
          <p:nvPr/>
        </p:nvSpPr>
        <p:spPr>
          <a:xfrm>
            <a:off x="586274" y="136525"/>
            <a:ext cx="8940282" cy="721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Predictive </a:t>
            </a:r>
            <a:r>
              <a:rPr kumimoji="0" lang="en-SG" sz="4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Analytics</a:t>
            </a: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 : Train Data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1C2FA2-EAF4-49E3-AD2A-8C29169FE0E5}"/>
              </a:ext>
            </a:extLst>
          </p:cNvPr>
          <p:cNvSpPr txBox="1"/>
          <p:nvPr/>
        </p:nvSpPr>
        <p:spPr>
          <a:xfrm>
            <a:off x="695324" y="1624871"/>
            <a:ext cx="94964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During AutoAI training, the data set is split into a training part and a hold-out part.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 marL="357188" marR="0" lvl="0" indent="-3571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The training/hold-out split ratio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90/10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 marL="357188" marR="0" lvl="0" indent="-357188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2.	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training part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is used by the AutoAI training stages to generate the AutoAI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model pipelines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cross-validation scores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used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rank them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. </a:t>
            </a:r>
          </a:p>
          <a:p>
            <a:pPr marL="357188" marR="0" lvl="0" indent="-357188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 marL="357188" marR="0" lvl="0" indent="-357188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3.	After AutoAI training,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hold-out part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is used for the resulting pipeline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model evaluation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computation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of performance information such as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ROC curves and confusion matrices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, shown in the leaderboard.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 marL="357188" marR="0" lvl="0" indent="-3571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827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7ECFA-3F63-4C25-AC57-FF717B3750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88" y="2244244"/>
            <a:ext cx="12186412" cy="46137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24E78-462C-4CE0-B5D4-A8A08EF2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5</a:t>
            </a:fld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7953D6-81FE-4D94-993E-E65D2884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8398080" cy="1069392"/>
          </a:xfrm>
        </p:spPr>
        <p:txBody>
          <a:bodyPr>
            <a:normAutofit/>
          </a:bodyPr>
          <a:lstStyle/>
          <a:p>
            <a:r>
              <a:rPr lang="en-SG" sz="5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03583A-931E-4428-8BC5-9B1A91DB5A23}"/>
              </a:ext>
            </a:extLst>
          </p:cNvPr>
          <p:cNvSpPr txBox="1"/>
          <p:nvPr/>
        </p:nvSpPr>
        <p:spPr>
          <a:xfrm>
            <a:off x="838199" y="1597913"/>
            <a:ext cx="4873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There is an upward trend of Year Over Year (YOY) growth from 2011 to 2014.</a:t>
            </a:r>
            <a:endParaRPr lang="en-SG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86351B-B092-430F-9537-CA89EBEC6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12" y="2666999"/>
            <a:ext cx="5206750" cy="3563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62053-7EB6-4236-885F-C198C4A34A94}"/>
              </a:ext>
            </a:extLst>
          </p:cNvPr>
          <p:cNvSpPr txBox="1"/>
          <p:nvPr/>
        </p:nvSpPr>
        <p:spPr>
          <a:xfrm>
            <a:off x="6480019" y="1603336"/>
            <a:ext cx="49926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However, this is not the true profit as the data presented include the orders returned by Customers.</a:t>
            </a:r>
            <a:endParaRPr lang="en-SG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84F2D1-D265-41AD-AB04-76F8DF7DB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315" y="2803439"/>
            <a:ext cx="3682021" cy="32902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64E2EC-5423-4D59-B43E-1468FB23A76C}"/>
              </a:ext>
            </a:extLst>
          </p:cNvPr>
          <p:cNvSpPr txBox="1"/>
          <p:nvPr/>
        </p:nvSpPr>
        <p:spPr>
          <a:xfrm>
            <a:off x="2570956" y="4839771"/>
            <a:ext cx="889794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24.37%</a:t>
            </a:r>
            <a:endParaRPr lang="en-SG" sz="1600" dirty="0">
              <a:solidFill>
                <a:schemeClr val="accent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F03D33-554C-4C59-9966-FA0255E8E6C7}"/>
              </a:ext>
            </a:extLst>
          </p:cNvPr>
          <p:cNvSpPr txBox="1"/>
          <p:nvPr/>
        </p:nvSpPr>
        <p:spPr>
          <a:xfrm>
            <a:off x="3041253" y="3127444"/>
            <a:ext cx="889794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32.63%</a:t>
            </a:r>
            <a:endParaRPr lang="en-SG" sz="1600" dirty="0">
              <a:solidFill>
                <a:schemeClr val="accent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D0C1BA-D77E-415F-B382-3FAF1D3BD836}"/>
              </a:ext>
            </a:extLst>
          </p:cNvPr>
          <p:cNvSpPr txBox="1"/>
          <p:nvPr/>
        </p:nvSpPr>
        <p:spPr>
          <a:xfrm>
            <a:off x="4592342" y="2497722"/>
            <a:ext cx="889794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14.41%</a:t>
            </a:r>
            <a:endParaRPr lang="en-SG" sz="1600" dirty="0">
              <a:solidFill>
                <a:schemeClr val="accent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B9F5B-B219-4A25-B1FB-C379A1E170B4}"/>
              </a:ext>
            </a:extLst>
          </p:cNvPr>
          <p:cNvSpPr txBox="1"/>
          <p:nvPr/>
        </p:nvSpPr>
        <p:spPr>
          <a:xfrm>
            <a:off x="385912" y="5953082"/>
            <a:ext cx="505437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40k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F1EB78-CF6E-4FC8-B9E0-DF22533E24BA}"/>
              </a:ext>
            </a:extLst>
          </p:cNvPr>
          <p:cNvSpPr txBox="1"/>
          <p:nvPr/>
        </p:nvSpPr>
        <p:spPr>
          <a:xfrm>
            <a:off x="371250" y="5352917"/>
            <a:ext cx="466950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50k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36612-9C58-4023-8DB0-B31F25FFA8B7}"/>
              </a:ext>
            </a:extLst>
          </p:cNvPr>
          <p:cNvSpPr txBox="1"/>
          <p:nvPr/>
        </p:nvSpPr>
        <p:spPr>
          <a:xfrm>
            <a:off x="1137701" y="6091581"/>
            <a:ext cx="524974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2011</a:t>
            </a:r>
            <a:endParaRPr lang="en-SG" sz="1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FC9AC9-7833-4B9D-BD81-71E050889F81}"/>
              </a:ext>
            </a:extLst>
          </p:cNvPr>
          <p:cNvSpPr txBox="1"/>
          <p:nvPr/>
        </p:nvSpPr>
        <p:spPr>
          <a:xfrm>
            <a:off x="2414464" y="6088641"/>
            <a:ext cx="524974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lang="en-SG" sz="1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29DF19-D988-42EB-8EDA-75F6B84E8AE4}"/>
              </a:ext>
            </a:extLst>
          </p:cNvPr>
          <p:cNvSpPr txBox="1"/>
          <p:nvPr/>
        </p:nvSpPr>
        <p:spPr>
          <a:xfrm>
            <a:off x="3573543" y="6088640"/>
            <a:ext cx="524974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2013</a:t>
            </a:r>
            <a:endParaRPr lang="en-SG" sz="12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7E9BC0-8D08-4B10-991E-C8092B61D80E}"/>
              </a:ext>
            </a:extLst>
          </p:cNvPr>
          <p:cNvSpPr txBox="1"/>
          <p:nvPr/>
        </p:nvSpPr>
        <p:spPr>
          <a:xfrm>
            <a:off x="4774752" y="6082922"/>
            <a:ext cx="524974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en-SG" sz="12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893416-FFAA-4599-94DA-2104CF2D8791}"/>
              </a:ext>
            </a:extLst>
          </p:cNvPr>
          <p:cNvSpPr txBox="1"/>
          <p:nvPr/>
        </p:nvSpPr>
        <p:spPr>
          <a:xfrm>
            <a:off x="360899" y="4752752"/>
            <a:ext cx="466950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60k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F42EBD-251A-4904-82DF-97F63AF9BB70}"/>
              </a:ext>
            </a:extLst>
          </p:cNvPr>
          <p:cNvSpPr txBox="1"/>
          <p:nvPr/>
        </p:nvSpPr>
        <p:spPr>
          <a:xfrm>
            <a:off x="360899" y="3533875"/>
            <a:ext cx="466950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80k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48D775-F203-4EDD-A987-F22832995F78}"/>
              </a:ext>
            </a:extLst>
          </p:cNvPr>
          <p:cNvSpPr txBox="1"/>
          <p:nvPr/>
        </p:nvSpPr>
        <p:spPr>
          <a:xfrm>
            <a:off x="385912" y="2956096"/>
            <a:ext cx="466950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90k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78CD5C-2DCE-4133-AA6E-15F490DE5943}"/>
              </a:ext>
            </a:extLst>
          </p:cNvPr>
          <p:cNvSpPr/>
          <p:nvPr/>
        </p:nvSpPr>
        <p:spPr>
          <a:xfrm>
            <a:off x="188925" y="4088835"/>
            <a:ext cx="343948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39D9B2-ACA3-4D1F-9049-E66A9F44E5B3}"/>
              </a:ext>
            </a:extLst>
          </p:cNvPr>
          <p:cNvSpPr txBox="1"/>
          <p:nvPr/>
        </p:nvSpPr>
        <p:spPr>
          <a:xfrm rot="16200000">
            <a:off x="-108998" y="4298742"/>
            <a:ext cx="595848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8C4E30-C526-4F6A-AAF1-5D3BAC08797F}"/>
              </a:ext>
            </a:extLst>
          </p:cNvPr>
          <p:cNvSpPr txBox="1"/>
          <p:nvPr/>
        </p:nvSpPr>
        <p:spPr>
          <a:xfrm>
            <a:off x="360899" y="4124833"/>
            <a:ext cx="466950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70k</a:t>
            </a:r>
            <a:endParaRPr lang="en-SG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666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F6623-F3A8-4CD3-8E87-08FDC59E3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3665" y="6403395"/>
            <a:ext cx="76421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D93368-E67E-44F2-8930-4EB136012F0F}"/>
              </a:ext>
            </a:extLst>
          </p:cNvPr>
          <p:cNvSpPr txBox="1">
            <a:spLocks/>
          </p:cNvSpPr>
          <p:nvPr/>
        </p:nvSpPr>
        <p:spPr>
          <a:xfrm>
            <a:off x="576335" y="0"/>
            <a:ext cx="8940282" cy="648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Predictive Analytics : Train Data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0F9058-9B0C-42BD-9ED7-CEB2562D85CE}"/>
              </a:ext>
            </a:extLst>
          </p:cNvPr>
          <p:cNvSpPr txBox="1"/>
          <p:nvPr/>
        </p:nvSpPr>
        <p:spPr>
          <a:xfrm>
            <a:off x="334296" y="5031358"/>
            <a:ext cx="115037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188" marR="0" lvl="0" indent="-357188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1. 	The data (Selected Features) were fed into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IBM's Auto AI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using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Returned as the prediction column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to predict returned sales. 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57188" marR="0" lvl="0" indent="-357188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>
                <a:tab pos="357188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Pipeline 8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with a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Snap Decision Tree Classifier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algorithm has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highest rank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64.9% ROC AUC (Optimized).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06590-2D7B-4E45-95E2-0C411C0E1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5" y="1047620"/>
            <a:ext cx="11503743" cy="388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97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F6623-F3A8-4CD3-8E87-08FDC59E3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924" y="6416675"/>
            <a:ext cx="553076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D93368-E67E-44F2-8930-4EB136012F0F}"/>
              </a:ext>
            </a:extLst>
          </p:cNvPr>
          <p:cNvSpPr txBox="1">
            <a:spLocks/>
          </p:cNvSpPr>
          <p:nvPr/>
        </p:nvSpPr>
        <p:spPr>
          <a:xfrm>
            <a:off x="785885" y="0"/>
            <a:ext cx="8940282" cy="648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Predictive Analytics : Train Data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E9FCCC-7C4A-4E3E-85AE-9746403DA171}"/>
              </a:ext>
            </a:extLst>
          </p:cNvPr>
          <p:cNvSpPr txBox="1"/>
          <p:nvPr/>
        </p:nvSpPr>
        <p:spPr>
          <a:xfrm>
            <a:off x="329380" y="5188674"/>
            <a:ext cx="116954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013" marR="0" lvl="0" indent="-354013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>
                <a:tab pos="357188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Comparing all 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 ranked pipelines on the Metric Chart and the model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based on ROC AUC (Optimized), 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Pipeline 8 has the most of the highest predicted scores for the returned sales (Returned).  </a:t>
            </a:r>
          </a:p>
          <a:p>
            <a:pPr marL="354013" marR="0" lvl="0" indent="-354013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>
                <a:tab pos="357188" algn="l"/>
              </a:tabLst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	For this ‘Selected Features’ predictive data modeling,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Pipeline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 (Snap Tree Decision Classifier) is chosen for deployment.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AC194F-49C4-4967-BE7B-1DDD4700EBA0}"/>
              </a:ext>
            </a:extLst>
          </p:cNvPr>
          <p:cNvSpPr txBox="1"/>
          <p:nvPr/>
        </p:nvSpPr>
        <p:spPr>
          <a:xfrm>
            <a:off x="1674497" y="592108"/>
            <a:ext cx="1582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Pipeline 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E2001-0292-43AA-A02A-9D147E256936}"/>
              </a:ext>
            </a:extLst>
          </p:cNvPr>
          <p:cNvSpPr txBox="1"/>
          <p:nvPr/>
        </p:nvSpPr>
        <p:spPr>
          <a:xfrm>
            <a:off x="6382615" y="620387"/>
            <a:ext cx="4808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Metric Chart for the 8 generated Pipelines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2F4251-206D-4A85-9A2D-DCEAE212D042}"/>
              </a:ext>
            </a:extLst>
          </p:cNvPr>
          <p:cNvSpPr/>
          <p:nvPr/>
        </p:nvSpPr>
        <p:spPr>
          <a:xfrm>
            <a:off x="1637686" y="1473974"/>
            <a:ext cx="1582672" cy="3409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75D88-2165-4BE5-9262-B9951F19C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4" y="1168313"/>
            <a:ext cx="4808598" cy="3809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EC49C-7939-441E-A9C7-721122819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788" y="1046829"/>
            <a:ext cx="7030066" cy="393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84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A766A-22FE-426E-89FF-055A1ACA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211" y="6350000"/>
            <a:ext cx="76421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158" name="Picture 14">
            <a:extLst>
              <a:ext uri="{FF2B5EF4-FFF2-40B4-BE49-F238E27FC236}">
                <a16:creationId xmlns:a16="http://schemas.microsoft.com/office/drawing/2014/main" id="{74FF0D8E-6258-4F5E-AC8B-B7BE3EECA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237" y="5381581"/>
            <a:ext cx="3579846" cy="11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00622AF-7252-4550-BEDA-F69AE7C995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9917" y="940941"/>
          <a:ext cx="11627603" cy="4358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9471600" imgH="4152960" progId="Paint.Picture">
                  <p:embed/>
                </p:oleObj>
              </mc:Choice>
              <mc:Fallback>
                <p:oleObj name="Bitmap Image" r:id="rId4" imgW="9471600" imgH="415296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00622AF-7252-4550-BEDA-F69AE7C995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9917" y="940941"/>
                        <a:ext cx="11627603" cy="4358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DBEABA5-9513-45A7-858E-EEA8DD2C5A3E}"/>
              </a:ext>
            </a:extLst>
          </p:cNvPr>
          <p:cNvSpPr txBox="1"/>
          <p:nvPr/>
        </p:nvSpPr>
        <p:spPr>
          <a:xfrm>
            <a:off x="279917" y="5381581"/>
            <a:ext cx="78602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Why is confusion matrix called confusion matrix?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name stems from the fact that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it makes it easy to see whether the system is confusing two classes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(i.e. commonly mislabeling one as another).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814FC3-92CB-4C56-8E84-2F08854829F8}"/>
              </a:ext>
            </a:extLst>
          </p:cNvPr>
          <p:cNvSpPr txBox="1">
            <a:spLocks/>
          </p:cNvSpPr>
          <p:nvPr/>
        </p:nvSpPr>
        <p:spPr>
          <a:xfrm>
            <a:off x="586274" y="136525"/>
            <a:ext cx="8940282" cy="721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Predictive Analytics : </a:t>
            </a: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Validate</a:t>
            </a: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 Data Models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BE2B7-C4C6-40D0-8C51-E0FAA0EE4063}"/>
              </a:ext>
            </a:extLst>
          </p:cNvPr>
          <p:cNvSpPr/>
          <p:nvPr/>
        </p:nvSpPr>
        <p:spPr>
          <a:xfrm>
            <a:off x="9979414" y="3952240"/>
            <a:ext cx="727587" cy="36576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A1F5B-6659-4B3E-BE9D-4CE57C3E9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842" y="1626685"/>
            <a:ext cx="11618678" cy="37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10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01685-612A-434D-815E-FDA8DAFA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8120" y="6389908"/>
            <a:ext cx="48864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D8BC73-B4F4-4A07-81AA-494EF814A659}"/>
              </a:ext>
            </a:extLst>
          </p:cNvPr>
          <p:cNvSpPr txBox="1"/>
          <p:nvPr/>
        </p:nvSpPr>
        <p:spPr>
          <a:xfrm>
            <a:off x="153191" y="1038543"/>
            <a:ext cx="297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Precision Recall curve</a:t>
            </a:r>
          </a:p>
        </p:txBody>
      </p:sp>
      <p:pic>
        <p:nvPicPr>
          <p:cNvPr id="13" name="Picture 2" descr="PRECISION-RECALL CURVE · Issue #898 · ultralytics/yolov3 · GitHub">
            <a:extLst>
              <a:ext uri="{FF2B5EF4-FFF2-40B4-BE49-F238E27FC236}">
                <a16:creationId xmlns:a16="http://schemas.microsoft.com/office/drawing/2014/main" id="{01CCF621-F62C-4104-B250-74B30659F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86" y="2278309"/>
            <a:ext cx="2953374" cy="260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298CEE-D319-4966-AA21-AC20E1F9A952}"/>
              </a:ext>
            </a:extLst>
          </p:cNvPr>
          <p:cNvSpPr txBox="1"/>
          <p:nvPr/>
        </p:nvSpPr>
        <p:spPr>
          <a:xfrm>
            <a:off x="105241" y="6110805"/>
            <a:ext cx="10142346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Precision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explains – out of total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predicted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as positive how many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are actual positive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hence known as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positive predictive power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of model.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Recall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      explains – out of total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actual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positives how many are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predicted as truly positive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which is nothing but the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true positive rate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.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6E8CCE6-3BBE-460F-9407-D4193CCC20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240" y="1603338"/>
          <a:ext cx="7752462" cy="4289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770000" imgH="4678560" progId="Paint.Picture">
                  <p:embed/>
                </p:oleObj>
              </mc:Choice>
              <mc:Fallback>
                <p:oleObj name="Bitmap Image" r:id="rId3" imgW="4770000" imgH="467856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6E8CCE6-3BBE-460F-9407-D4193CCC20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40" y="1603338"/>
                        <a:ext cx="7752462" cy="42894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11A5EF94-836F-448F-8104-B12707F8993A}"/>
              </a:ext>
            </a:extLst>
          </p:cNvPr>
          <p:cNvSpPr txBox="1">
            <a:spLocks/>
          </p:cNvSpPr>
          <p:nvPr/>
        </p:nvSpPr>
        <p:spPr>
          <a:xfrm>
            <a:off x="586274" y="0"/>
            <a:ext cx="8940282" cy="596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Predictive Analytics : Validate Data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01812-E783-44ED-A5B0-A3D76DFD866D}"/>
              </a:ext>
            </a:extLst>
          </p:cNvPr>
          <p:cNvSpPr txBox="1"/>
          <p:nvPr/>
        </p:nvSpPr>
        <p:spPr>
          <a:xfrm>
            <a:off x="3245701" y="513464"/>
            <a:ext cx="4903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Model Evaluation Measure (Holdout Score)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 Precision 	 62.8%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 Recall 	 61.3%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ACB3AE-AB67-4956-8385-4E4E886BDFEA}"/>
              </a:ext>
            </a:extLst>
          </p:cNvPr>
          <p:cNvSpPr txBox="1"/>
          <p:nvPr/>
        </p:nvSpPr>
        <p:spPr>
          <a:xfrm>
            <a:off x="8030636" y="553795"/>
            <a:ext cx="4056124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precision-recall curve shows the tradeoff between precision and recall for different threshold. 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 high area under the curve represents both high recall and high precision, where 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precision relates to a low false positive rate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and 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recall relates to a low false negative rate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SG" sz="1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BE71E-A64E-499D-BE1B-D3F25CC70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636" y="4984955"/>
            <a:ext cx="4056124" cy="907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AAE2C8-79BF-42C3-BE99-A86B9332B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40" y="1632257"/>
            <a:ext cx="7752462" cy="429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719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782FF66-5FA1-4B84-B612-99E7C74497E8}"/>
              </a:ext>
            </a:extLst>
          </p:cNvPr>
          <p:cNvSpPr txBox="1"/>
          <p:nvPr/>
        </p:nvSpPr>
        <p:spPr>
          <a:xfrm>
            <a:off x="161925" y="942860"/>
            <a:ext cx="1726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ROC curve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F766A95-1CC9-4AAA-B776-56728CD93E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" y="1406019"/>
          <a:ext cx="6447875" cy="525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838760" imgH="4671000" progId="Paint.Picture">
                  <p:embed/>
                </p:oleObj>
              </mc:Choice>
              <mc:Fallback>
                <p:oleObj name="Bitmap Image" r:id="rId3" imgW="4838760" imgH="46710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F766A95-1CC9-4AAA-B776-56728CD93E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925" y="1406019"/>
                        <a:ext cx="6447875" cy="5259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D67417BC-694E-4296-A5F4-E7A17404681B}"/>
              </a:ext>
            </a:extLst>
          </p:cNvPr>
          <p:cNvSpPr txBox="1">
            <a:spLocks/>
          </p:cNvSpPr>
          <p:nvPr/>
        </p:nvSpPr>
        <p:spPr>
          <a:xfrm>
            <a:off x="586274" y="12220"/>
            <a:ext cx="8940282" cy="721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Predictive Analytics : Validate Data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EC70D-ACF7-4848-9D3F-D65F7B9BE6BE}"/>
              </a:ext>
            </a:extLst>
          </p:cNvPr>
          <p:cNvSpPr txBox="1"/>
          <p:nvPr/>
        </p:nvSpPr>
        <p:spPr>
          <a:xfrm>
            <a:off x="1940471" y="660442"/>
            <a:ext cx="4755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Model Evaluation Measure (Holdout Score)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 Area Under ROC     61.1%</a:t>
            </a:r>
          </a:p>
        </p:txBody>
      </p:sp>
      <p:pic>
        <p:nvPicPr>
          <p:cNvPr id="12" name="Picture 2" descr="Receiver operating characteristic - Wikipedia">
            <a:extLst>
              <a:ext uri="{FF2B5EF4-FFF2-40B4-BE49-F238E27FC236}">
                <a16:creationId xmlns:a16="http://schemas.microsoft.com/office/drawing/2014/main" id="{95309557-D347-4DAB-B9A9-2B5DD8869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965" y="3920251"/>
            <a:ext cx="2853162" cy="274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ADFFF-14D4-4593-B66D-ADF494FC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726" y="6397625"/>
            <a:ext cx="486401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B6BD4-96A8-4D43-B460-9F2883E5C15C}"/>
              </a:ext>
            </a:extLst>
          </p:cNvPr>
          <p:cNvSpPr txBox="1"/>
          <p:nvPr/>
        </p:nvSpPr>
        <p:spPr>
          <a:xfrm>
            <a:off x="6782578" y="1368328"/>
            <a:ext cx="524275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area under the ROC curve (AUC) results were considered excellent for AUC values between 0.9-1,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good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for AUC values between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0.8-0.9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fair for AUC values between 0.7-0.8, poor for AUC values between 0.6-0.7 and failed for AUC values between 0.5-0.6.</a:t>
            </a:r>
            <a:endParaRPr kumimoji="0" lang="en-SG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7F3393-6143-4F60-91EA-8147339C9ECB}"/>
              </a:ext>
            </a:extLst>
          </p:cNvPr>
          <p:cNvSpPr txBox="1"/>
          <p:nvPr/>
        </p:nvSpPr>
        <p:spPr>
          <a:xfrm>
            <a:off x="6787317" y="2750700"/>
            <a:ext cx="498061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ROC is a probability curve and AUC represents the degree or measure of separability. It tells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how much the model is capable of distinguishing between classes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 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Higher the AUC, the better the model is at predicting 0 classes as 0 and 1 classes as 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SG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D7A9F-A2AF-4E87-AB53-75C18C9F8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528" y="1382333"/>
            <a:ext cx="6331272" cy="51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18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F1346-BAAB-4732-B628-9661B154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0500" y="6492875"/>
            <a:ext cx="476876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31844DA-3033-4AF1-B123-95199B879E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274" y="1045331"/>
          <a:ext cx="11105196" cy="4371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5418000" progId="Paint.Picture">
                  <p:embed/>
                </p:oleObj>
              </mc:Choice>
              <mc:Fallback>
                <p:oleObj name="Bitmap Image" r:id="rId2" imgW="9685080" imgH="541800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31844DA-3033-4AF1-B123-95199B879E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6274" y="1045331"/>
                        <a:ext cx="11105196" cy="4371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86D9609-22EC-4017-BA62-2DA0502A7D8F}"/>
              </a:ext>
            </a:extLst>
          </p:cNvPr>
          <p:cNvSpPr txBox="1"/>
          <p:nvPr/>
        </p:nvSpPr>
        <p:spPr>
          <a:xfrm>
            <a:off x="586274" y="5601128"/>
            <a:ext cx="1089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Pipeline 8 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- Selected Feature Summary has the following features: Sales, Profit, Sub-Category, State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79B15C-9251-420E-BC1F-5E1CFAA40A39}"/>
              </a:ext>
            </a:extLst>
          </p:cNvPr>
          <p:cNvSpPr txBox="1">
            <a:spLocks/>
          </p:cNvSpPr>
          <p:nvPr/>
        </p:nvSpPr>
        <p:spPr>
          <a:xfrm>
            <a:off x="586274" y="250793"/>
            <a:ext cx="8940282" cy="596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Predictive Analytics : Validate Data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C6509-7BBE-43B4-BD5F-4DBB334FE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74" y="1020374"/>
            <a:ext cx="11096972" cy="43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09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F6623-F3A8-4CD3-8E87-08FDC59E3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3665" y="6403395"/>
            <a:ext cx="76421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D93368-E67E-44F2-8930-4EB136012F0F}"/>
              </a:ext>
            </a:extLst>
          </p:cNvPr>
          <p:cNvSpPr txBox="1">
            <a:spLocks/>
          </p:cNvSpPr>
          <p:nvPr/>
        </p:nvSpPr>
        <p:spPr>
          <a:xfrm>
            <a:off x="460791" y="746448"/>
            <a:ext cx="5791154" cy="2855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Predictive Analytics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Train Data Models</a:t>
            </a: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SG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Validate Data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0F9058-9B0C-42BD-9ED7-CEB2562D85CE}"/>
              </a:ext>
            </a:extLst>
          </p:cNvPr>
          <p:cNvSpPr txBox="1"/>
          <p:nvPr/>
        </p:nvSpPr>
        <p:spPr>
          <a:xfrm>
            <a:off x="567116" y="5754960"/>
            <a:ext cx="32925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188" marR="0" lvl="0" indent="-3571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Desmond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Chiam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57188" marR="0" lvl="0" indent="-3571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Team 4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BEEAB5-D949-4E94-9EC5-D498E515B4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69876" y="893593"/>
          <a:ext cx="6098004" cy="3941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655880" imgH="3154680" progId="Paint.Picture">
                  <p:embed/>
                </p:oleObj>
              </mc:Choice>
              <mc:Fallback>
                <p:oleObj name="Bitmap Image" r:id="rId2" imgW="4655880" imgH="315468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FBEEAB5-D949-4E94-9EC5-D498E515B4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9876" y="893593"/>
                        <a:ext cx="6098004" cy="39411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30791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A766A-22FE-426E-89FF-055A1ACA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211" y="6350000"/>
            <a:ext cx="76421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814FC3-92CB-4C56-8E84-2F08854829F8}"/>
              </a:ext>
            </a:extLst>
          </p:cNvPr>
          <p:cNvSpPr txBox="1">
            <a:spLocks/>
          </p:cNvSpPr>
          <p:nvPr/>
        </p:nvSpPr>
        <p:spPr>
          <a:xfrm>
            <a:off x="842029" y="335335"/>
            <a:ext cx="6214189" cy="2127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Predictive Analytics</a:t>
            </a:r>
            <a:endParaRPr kumimoji="0" lang="en-SG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Train Data Models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BF7B87-8A2E-47CF-9DBB-A52044AF1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19673" y="4170785"/>
            <a:ext cx="6626290" cy="2351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343C3F-A157-43B4-BC99-1839DEA2C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242877" y="1399116"/>
            <a:ext cx="3491441" cy="370746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80B4501-231C-43C5-B6D4-6F8320EFFB66}"/>
              </a:ext>
            </a:extLst>
          </p:cNvPr>
          <p:cNvSpPr txBox="1">
            <a:spLocks/>
          </p:cNvSpPr>
          <p:nvPr/>
        </p:nvSpPr>
        <p:spPr>
          <a:xfrm>
            <a:off x="1729273" y="2388637"/>
            <a:ext cx="6360368" cy="1483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Pipeline Comparison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Model Evaluation Measure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Metric Chart</a:t>
            </a:r>
          </a:p>
          <a:p>
            <a:pPr marL="571500" marR="0" lvl="0" indent="-57150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SG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0806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F6623-F3A8-4CD3-8E87-08FDC59E3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3665" y="6403395"/>
            <a:ext cx="76421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D93368-E67E-44F2-8930-4EB136012F0F}"/>
              </a:ext>
            </a:extLst>
          </p:cNvPr>
          <p:cNvSpPr txBox="1">
            <a:spLocks/>
          </p:cNvSpPr>
          <p:nvPr/>
        </p:nvSpPr>
        <p:spPr>
          <a:xfrm>
            <a:off x="1311395" y="171506"/>
            <a:ext cx="9992270" cy="6486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Predictive Analytics : Train Data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0F9058-9B0C-42BD-9ED7-CEB2562D85CE}"/>
              </a:ext>
            </a:extLst>
          </p:cNvPr>
          <p:cNvSpPr txBox="1"/>
          <p:nvPr/>
        </p:nvSpPr>
        <p:spPr>
          <a:xfrm>
            <a:off x="743144" y="1072627"/>
            <a:ext cx="10429875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188" marR="0" lvl="0" indent="-357188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IBM Auto AI / Machine Learning</a:t>
            </a:r>
          </a:p>
          <a:p>
            <a:pPr marL="357188" marR="0" lvl="0" indent="-357188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All Features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Let IBM Auto AI to determine the high correlation features as compared to the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78D38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*selected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features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for predicting the column, Returned.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D78D38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D78D38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D78D38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8D38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*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78D38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Diagnostic Analytics : State, Sub-Category, Sales and Profit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27256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A2B6B6-64B0-481D-B2FA-050F83F06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81" y="1777197"/>
            <a:ext cx="8525453" cy="3604344"/>
          </a:xfrm>
        </p:spPr>
        <p:txBody>
          <a:bodyPr>
            <a:normAutofit fontScale="92500"/>
          </a:bodyPr>
          <a:lstStyle/>
          <a:p>
            <a:pPr marL="354013" indent="-354013" algn="l">
              <a:tabLst>
                <a:tab pos="3409950" algn="l"/>
              </a:tabLst>
            </a:pPr>
            <a:r>
              <a:rPr lang="en-SG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T</a:t>
            </a:r>
            <a:r>
              <a:rPr lang="en-SG" sz="28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ools Used 	:  </a:t>
            </a:r>
            <a:r>
              <a:rPr lang="en-SG" sz="2800" b="1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 Auto AI / Machine Learning</a:t>
            </a:r>
          </a:p>
          <a:p>
            <a:pPr marL="354013" indent="-354013" algn="l">
              <a:tabLst>
                <a:tab pos="357188" algn="l"/>
                <a:tab pos="3409950" algn="l"/>
              </a:tabLst>
            </a:pPr>
            <a:r>
              <a:rPr lang="en-SG" sz="28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Dataset  	:  </a:t>
            </a:r>
            <a:r>
              <a:rPr lang="en-SG" sz="2800" b="1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Superstore.csv</a:t>
            </a:r>
          </a:p>
          <a:p>
            <a:pPr marL="354013" indent="-354013" algn="l">
              <a:tabLst>
                <a:tab pos="3409950" algn="l"/>
              </a:tabLst>
            </a:pPr>
            <a:r>
              <a:rPr lang="en-SG" sz="28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Features 	:</a:t>
            </a:r>
            <a:r>
              <a:rPr lang="en-SG" sz="2800" b="1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All</a:t>
            </a:r>
            <a:endParaRPr lang="en-SG" sz="2800" b="1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tabLst>
                <a:tab pos="3409950" algn="l"/>
              </a:tabLst>
            </a:pPr>
            <a:r>
              <a:rPr lang="en-SG" sz="28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Prediction Column    	:  </a:t>
            </a:r>
            <a:r>
              <a:rPr lang="en-SG" sz="2800" b="1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Returned</a:t>
            </a:r>
          </a:p>
          <a:p>
            <a:pPr marL="354013" indent="-354013" algn="l">
              <a:buAutoNum type="arabicPeriod" startAt="5"/>
              <a:tabLst>
                <a:tab pos="3409950" algn="l"/>
              </a:tabLst>
            </a:pPr>
            <a:r>
              <a:rPr lang="en-SG" sz="28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   	:  </a:t>
            </a:r>
            <a:r>
              <a:rPr lang="en-SG" sz="2800" b="1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Binary</a:t>
            </a:r>
          </a:p>
          <a:p>
            <a:pPr marL="354013" indent="-354013" algn="l">
              <a:tabLst>
                <a:tab pos="3409950" algn="l"/>
              </a:tabLst>
            </a:pPr>
            <a:r>
              <a:rPr lang="en-SG" sz="28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	Train / Holdout Split 	:  </a:t>
            </a:r>
            <a:r>
              <a:rPr lang="en-SG" sz="2800" b="1" cap="none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90 / 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41CCE-5BDE-47E4-9837-5D74C81C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2686" y="6397625"/>
            <a:ext cx="76421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B0CE3E-C44B-4057-9344-4CE58EE956A1}"/>
              </a:ext>
            </a:extLst>
          </p:cNvPr>
          <p:cNvSpPr txBox="1">
            <a:spLocks/>
          </p:cNvSpPr>
          <p:nvPr/>
        </p:nvSpPr>
        <p:spPr>
          <a:xfrm>
            <a:off x="457181" y="956861"/>
            <a:ext cx="6045661" cy="721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Background Information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EAD1D9-A509-4687-B8E8-3BE9D1451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81092" y="2767636"/>
            <a:ext cx="3461594" cy="321204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BA6E6D3-6526-4596-9D6E-0FCA68DA53B3}"/>
              </a:ext>
            </a:extLst>
          </p:cNvPr>
          <p:cNvSpPr txBox="1">
            <a:spLocks/>
          </p:cNvSpPr>
          <p:nvPr/>
        </p:nvSpPr>
        <p:spPr>
          <a:xfrm>
            <a:off x="457181" y="136525"/>
            <a:ext cx="8940282" cy="721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Predictive </a:t>
            </a:r>
            <a:r>
              <a:rPr kumimoji="0" lang="en-SG" sz="4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Analytics</a:t>
            </a: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 : Train Data Models</a:t>
            </a:r>
          </a:p>
        </p:txBody>
      </p:sp>
    </p:spTree>
    <p:extLst>
      <p:ext uri="{BB962C8B-B14F-4D97-AF65-F5344CB8AC3E}">
        <p14:creationId xmlns:p14="http://schemas.microsoft.com/office/powerpoint/2010/main" val="334360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EF62A1-0039-44A2-A47A-11A05F445C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88" y="2244244"/>
            <a:ext cx="12186412" cy="46137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24E78-462C-4CE0-B5D4-A8A08EF2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EF97-FAC4-4CD0-AB98-8A6AAA9E1D46}" type="slidenum">
              <a:rPr lang="en-SG" smtClean="0"/>
              <a:t>6</a:t>
            </a:fld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7953D6-81FE-4D94-993E-E65D2884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8398080" cy="1069392"/>
          </a:xfrm>
        </p:spPr>
        <p:txBody>
          <a:bodyPr>
            <a:normAutofit/>
          </a:bodyPr>
          <a:lstStyle/>
          <a:p>
            <a:r>
              <a:rPr lang="en-SG" sz="5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03583A-931E-4428-8BC5-9B1A91DB5A23}"/>
              </a:ext>
            </a:extLst>
          </p:cNvPr>
          <p:cNvSpPr txBox="1"/>
          <p:nvPr/>
        </p:nvSpPr>
        <p:spPr>
          <a:xfrm>
            <a:off x="838199" y="1597913"/>
            <a:ext cx="4304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Nearly 17% profit lost due to return policy in 2014</a:t>
            </a:r>
            <a:endParaRPr lang="en-SG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B62053-7EB6-4236-885F-C198C4A34A94}"/>
              </a:ext>
            </a:extLst>
          </p:cNvPr>
          <p:cNvSpPr txBox="1"/>
          <p:nvPr/>
        </p:nvSpPr>
        <p:spPr>
          <a:xfrm>
            <a:off x="6064267" y="1603336"/>
            <a:ext cx="499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Profit Loss of 1.69%(YOY) in 2014</a:t>
            </a:r>
            <a:endParaRPr lang="en-SG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A1C54E-BDE6-4B68-A1BA-DA444A4D4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31" y="2420829"/>
            <a:ext cx="4013201" cy="407204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DB914E-C11C-4719-B074-E06FDE96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96668"/>
            <a:ext cx="5511800" cy="37962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0CF60B-70E7-410B-A3DC-41D828335A90}"/>
              </a:ext>
            </a:extLst>
          </p:cNvPr>
          <p:cNvSpPr txBox="1"/>
          <p:nvPr/>
        </p:nvSpPr>
        <p:spPr>
          <a:xfrm>
            <a:off x="10515067" y="3090446"/>
            <a:ext cx="889794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-1.69%</a:t>
            </a:r>
            <a:endParaRPr lang="en-SG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F0E8D2-2FD2-443B-9D0B-EC5F3631461B}"/>
              </a:ext>
            </a:extLst>
          </p:cNvPr>
          <p:cNvSpPr txBox="1"/>
          <p:nvPr/>
        </p:nvSpPr>
        <p:spPr>
          <a:xfrm>
            <a:off x="9185032" y="2580206"/>
            <a:ext cx="889794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38.32%</a:t>
            </a:r>
            <a:endParaRPr lang="en-SG" sz="1600" dirty="0">
              <a:solidFill>
                <a:schemeClr val="accent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98CE94-9F6C-4037-9AC9-7AE30C4F2E43}"/>
              </a:ext>
            </a:extLst>
          </p:cNvPr>
          <p:cNvSpPr txBox="1"/>
          <p:nvPr/>
        </p:nvSpPr>
        <p:spPr>
          <a:xfrm>
            <a:off x="8233164" y="4916110"/>
            <a:ext cx="889794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16.55%</a:t>
            </a:r>
            <a:endParaRPr lang="en-SG" sz="1600" dirty="0">
              <a:solidFill>
                <a:schemeClr val="accent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8E3855-91E5-4C29-AAFC-59A5D887ECC4}"/>
              </a:ext>
            </a:extLst>
          </p:cNvPr>
          <p:cNvSpPr txBox="1"/>
          <p:nvPr/>
        </p:nvSpPr>
        <p:spPr>
          <a:xfrm>
            <a:off x="1308683" y="5254664"/>
            <a:ext cx="629174" cy="246221"/>
          </a:xfrm>
          <a:prstGeom prst="rect">
            <a:avLst/>
          </a:prstGeom>
          <a:solidFill>
            <a:srgbClr val="4E79A7"/>
          </a:solidFill>
        </p:spPr>
        <p:txBody>
          <a:bodyPr wrap="square">
            <a:spAutoFit/>
          </a:bodyPr>
          <a:lstStyle/>
          <a:p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99.05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SG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812FD-0AD3-49BD-8C97-6B4A1C9F8722}"/>
              </a:ext>
            </a:extLst>
          </p:cNvPr>
          <p:cNvSpPr txBox="1"/>
          <p:nvPr/>
        </p:nvSpPr>
        <p:spPr>
          <a:xfrm>
            <a:off x="2139192" y="4962276"/>
            <a:ext cx="629174" cy="230832"/>
          </a:xfrm>
          <a:prstGeom prst="rect">
            <a:avLst/>
          </a:prstGeom>
          <a:solidFill>
            <a:srgbClr val="4E79A7"/>
          </a:solidFill>
        </p:spPr>
        <p:txBody>
          <a:bodyPr wrap="square">
            <a:spAutoFit/>
          </a:bodyPr>
          <a:lstStyle/>
          <a:p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92.82%</a:t>
            </a:r>
            <a:endParaRPr lang="en-SG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17CA39-B548-45EC-AE70-A948A18AE104}"/>
              </a:ext>
            </a:extLst>
          </p:cNvPr>
          <p:cNvSpPr txBox="1"/>
          <p:nvPr/>
        </p:nvSpPr>
        <p:spPr>
          <a:xfrm>
            <a:off x="2990325" y="4594771"/>
            <a:ext cx="608552" cy="230832"/>
          </a:xfrm>
          <a:prstGeom prst="rect">
            <a:avLst/>
          </a:prstGeom>
          <a:solidFill>
            <a:srgbClr val="4E79A7"/>
          </a:solidFill>
        </p:spPr>
        <p:txBody>
          <a:bodyPr wrap="square">
            <a:spAutoFit/>
          </a:bodyPr>
          <a:lstStyle/>
          <a:p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96.80%</a:t>
            </a:r>
            <a:endParaRPr lang="en-SG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F1C52-6BAE-422C-A321-6FD37F7D6C57}"/>
              </a:ext>
            </a:extLst>
          </p:cNvPr>
          <p:cNvSpPr txBox="1"/>
          <p:nvPr/>
        </p:nvSpPr>
        <p:spPr>
          <a:xfrm>
            <a:off x="3841749" y="4098964"/>
            <a:ext cx="590551" cy="230832"/>
          </a:xfrm>
          <a:prstGeom prst="rect">
            <a:avLst/>
          </a:prstGeom>
          <a:solidFill>
            <a:srgbClr val="4E79A7"/>
          </a:solidFill>
        </p:spPr>
        <p:txBody>
          <a:bodyPr wrap="square">
            <a:spAutoFit/>
          </a:bodyPr>
          <a:lstStyle/>
          <a:p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83.18%</a:t>
            </a:r>
            <a:endParaRPr lang="en-SG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B0497-823B-4E29-A0AF-135446C1C86F}"/>
              </a:ext>
            </a:extLst>
          </p:cNvPr>
          <p:cNvSpPr txBox="1"/>
          <p:nvPr/>
        </p:nvSpPr>
        <p:spPr>
          <a:xfrm>
            <a:off x="3822437" y="5892515"/>
            <a:ext cx="590551" cy="230832"/>
          </a:xfrm>
          <a:prstGeom prst="rect">
            <a:avLst/>
          </a:prstGeom>
          <a:solidFill>
            <a:srgbClr val="E15759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900" b="1" dirty="0">
                <a:latin typeface="Arial" panose="020B0604020202020204" pitchFamily="34" charset="0"/>
                <a:cs typeface="Arial" panose="020B0604020202020204" pitchFamily="34" charset="0"/>
              </a:rPr>
              <a:t>16.82%</a:t>
            </a:r>
            <a:endParaRPr lang="en-SG" sz="9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A18928-DEBB-40FE-A863-6B67D97F6925}"/>
              </a:ext>
            </a:extLst>
          </p:cNvPr>
          <p:cNvSpPr txBox="1"/>
          <p:nvPr/>
        </p:nvSpPr>
        <p:spPr>
          <a:xfrm>
            <a:off x="1375796" y="6359921"/>
            <a:ext cx="524974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2011</a:t>
            </a:r>
            <a:endParaRPr lang="en-SG" sz="12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2B9465-8BC0-4464-AA6E-B3B35144D0B8}"/>
              </a:ext>
            </a:extLst>
          </p:cNvPr>
          <p:cNvSpPr txBox="1"/>
          <p:nvPr/>
        </p:nvSpPr>
        <p:spPr>
          <a:xfrm>
            <a:off x="2212182" y="6354374"/>
            <a:ext cx="524974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lang="en-SG" sz="1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01DB8-80D9-4D1B-8ED1-1B9724E444F7}"/>
              </a:ext>
            </a:extLst>
          </p:cNvPr>
          <p:cNvSpPr txBox="1"/>
          <p:nvPr/>
        </p:nvSpPr>
        <p:spPr>
          <a:xfrm>
            <a:off x="3032114" y="6369021"/>
            <a:ext cx="524974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2013</a:t>
            </a:r>
            <a:endParaRPr lang="en-SG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3D330D-77FE-40EC-A3F8-DE72E4C8721D}"/>
              </a:ext>
            </a:extLst>
          </p:cNvPr>
          <p:cNvSpPr txBox="1"/>
          <p:nvPr/>
        </p:nvSpPr>
        <p:spPr>
          <a:xfrm>
            <a:off x="3888014" y="6347646"/>
            <a:ext cx="524974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en-SG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688902-E40C-413A-9876-08AD2D369BCF}"/>
              </a:ext>
            </a:extLst>
          </p:cNvPr>
          <p:cNvSpPr/>
          <p:nvPr/>
        </p:nvSpPr>
        <p:spPr>
          <a:xfrm>
            <a:off x="2212182" y="6154320"/>
            <a:ext cx="473868" cy="153909"/>
          </a:xfrm>
          <a:prstGeom prst="rect">
            <a:avLst/>
          </a:prstGeom>
          <a:solidFill>
            <a:srgbClr val="E15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92FF06-A8D4-4338-B887-26F028E30AA1}"/>
              </a:ext>
            </a:extLst>
          </p:cNvPr>
          <p:cNvSpPr txBox="1"/>
          <p:nvPr/>
        </p:nvSpPr>
        <p:spPr>
          <a:xfrm>
            <a:off x="2212182" y="6107187"/>
            <a:ext cx="5249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1" dirty="0">
                <a:latin typeface="Arial" panose="020B0604020202020204" pitchFamily="34" charset="0"/>
                <a:cs typeface="Arial" panose="020B0604020202020204" pitchFamily="34" charset="0"/>
              </a:rPr>
              <a:t>7.18%</a:t>
            </a:r>
            <a:endParaRPr lang="en-SG" sz="9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D0161D-18A1-4F28-9BE6-BA6BE4A911D1}"/>
              </a:ext>
            </a:extLst>
          </p:cNvPr>
          <p:cNvSpPr/>
          <p:nvPr/>
        </p:nvSpPr>
        <p:spPr>
          <a:xfrm>
            <a:off x="2970999" y="6224975"/>
            <a:ext cx="627877" cy="83254"/>
          </a:xfrm>
          <a:prstGeom prst="rect">
            <a:avLst/>
          </a:prstGeom>
          <a:solidFill>
            <a:srgbClr val="E15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975914-0561-4A34-A904-D95C84879CFA}"/>
              </a:ext>
            </a:extLst>
          </p:cNvPr>
          <p:cNvSpPr txBox="1"/>
          <p:nvPr/>
        </p:nvSpPr>
        <p:spPr>
          <a:xfrm>
            <a:off x="3068082" y="6138189"/>
            <a:ext cx="5249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1" dirty="0">
                <a:latin typeface="Arial" panose="020B0604020202020204" pitchFamily="34" charset="0"/>
                <a:cs typeface="Arial" panose="020B0604020202020204" pitchFamily="34" charset="0"/>
              </a:rPr>
              <a:t>3.20%</a:t>
            </a:r>
            <a:endParaRPr lang="en-SG" sz="9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A301C5-F64B-47FC-A4AE-0F7726812324}"/>
              </a:ext>
            </a:extLst>
          </p:cNvPr>
          <p:cNvSpPr txBox="1"/>
          <p:nvPr/>
        </p:nvSpPr>
        <p:spPr>
          <a:xfrm>
            <a:off x="6866434" y="6356305"/>
            <a:ext cx="524974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2011</a:t>
            </a:r>
            <a:endParaRPr lang="en-SG" sz="12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FB5F28-0A99-43F9-B270-B8C2DF021CA9}"/>
              </a:ext>
            </a:extLst>
          </p:cNvPr>
          <p:cNvSpPr txBox="1"/>
          <p:nvPr/>
        </p:nvSpPr>
        <p:spPr>
          <a:xfrm>
            <a:off x="8143197" y="6353365"/>
            <a:ext cx="524974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lang="en-SG" sz="12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3E9182-4237-4F25-B543-0B635358A22C}"/>
              </a:ext>
            </a:extLst>
          </p:cNvPr>
          <p:cNvSpPr txBox="1"/>
          <p:nvPr/>
        </p:nvSpPr>
        <p:spPr>
          <a:xfrm>
            <a:off x="9302276" y="6353364"/>
            <a:ext cx="524974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2013</a:t>
            </a:r>
            <a:endParaRPr lang="en-SG" sz="12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EF2199-35CE-4298-B561-FFFE7344C472}"/>
              </a:ext>
            </a:extLst>
          </p:cNvPr>
          <p:cNvSpPr txBox="1"/>
          <p:nvPr/>
        </p:nvSpPr>
        <p:spPr>
          <a:xfrm>
            <a:off x="10503485" y="6347646"/>
            <a:ext cx="524974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en-SG" sz="12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C6C84A-05BF-4C9C-B73E-699BC502A59C}"/>
              </a:ext>
            </a:extLst>
          </p:cNvPr>
          <p:cNvSpPr txBox="1"/>
          <p:nvPr/>
        </p:nvSpPr>
        <p:spPr>
          <a:xfrm>
            <a:off x="6066893" y="6113674"/>
            <a:ext cx="505437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40k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CC4E58-4EF6-431E-AF05-63DCA3F57D7B}"/>
              </a:ext>
            </a:extLst>
          </p:cNvPr>
          <p:cNvSpPr txBox="1"/>
          <p:nvPr/>
        </p:nvSpPr>
        <p:spPr>
          <a:xfrm>
            <a:off x="6039978" y="5362385"/>
            <a:ext cx="466950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50k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0C160A-5671-4A0B-84B9-79DDA726C772}"/>
              </a:ext>
            </a:extLst>
          </p:cNvPr>
          <p:cNvSpPr txBox="1"/>
          <p:nvPr/>
        </p:nvSpPr>
        <p:spPr>
          <a:xfrm>
            <a:off x="6039978" y="3609769"/>
            <a:ext cx="466950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70k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1DF900-6DAF-43DB-BA2A-595369983075}"/>
              </a:ext>
            </a:extLst>
          </p:cNvPr>
          <p:cNvSpPr txBox="1"/>
          <p:nvPr/>
        </p:nvSpPr>
        <p:spPr>
          <a:xfrm>
            <a:off x="6041880" y="2722245"/>
            <a:ext cx="466950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80k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C8BE6F-C5E3-4861-A600-194136DFC8A2}"/>
              </a:ext>
            </a:extLst>
          </p:cNvPr>
          <p:cNvSpPr/>
          <p:nvPr/>
        </p:nvSpPr>
        <p:spPr>
          <a:xfrm>
            <a:off x="5924026" y="4115945"/>
            <a:ext cx="343948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A35725-F9E6-4C6D-A2C4-CC15F32104B3}"/>
              </a:ext>
            </a:extLst>
          </p:cNvPr>
          <p:cNvSpPr txBox="1"/>
          <p:nvPr/>
        </p:nvSpPr>
        <p:spPr>
          <a:xfrm>
            <a:off x="6039978" y="4497293"/>
            <a:ext cx="466950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60k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D85163-3F8D-485B-842F-0121CBB8BB8F}"/>
              </a:ext>
            </a:extLst>
          </p:cNvPr>
          <p:cNvSpPr txBox="1"/>
          <p:nvPr/>
        </p:nvSpPr>
        <p:spPr>
          <a:xfrm rot="16200000">
            <a:off x="5630469" y="4255721"/>
            <a:ext cx="595848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F4A94E2-D143-4093-B0C2-85B4DBB34A6E}"/>
              </a:ext>
            </a:extLst>
          </p:cNvPr>
          <p:cNvSpPr/>
          <p:nvPr/>
        </p:nvSpPr>
        <p:spPr>
          <a:xfrm>
            <a:off x="660208" y="4088835"/>
            <a:ext cx="343948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0852CE-AEC5-4A76-B993-DCDE650E0C62}"/>
              </a:ext>
            </a:extLst>
          </p:cNvPr>
          <p:cNvSpPr txBox="1"/>
          <p:nvPr/>
        </p:nvSpPr>
        <p:spPr>
          <a:xfrm>
            <a:off x="787341" y="3883248"/>
            <a:ext cx="466950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60k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96CF0C-4B13-4FC5-A197-3D19482A01E0}"/>
              </a:ext>
            </a:extLst>
          </p:cNvPr>
          <p:cNvSpPr txBox="1"/>
          <p:nvPr/>
        </p:nvSpPr>
        <p:spPr>
          <a:xfrm rot="16200000">
            <a:off x="362285" y="4298742"/>
            <a:ext cx="595848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95FF9D-B543-4F55-84F7-7FE550BAA7A9}"/>
              </a:ext>
            </a:extLst>
          </p:cNvPr>
          <p:cNvSpPr txBox="1"/>
          <p:nvPr/>
        </p:nvSpPr>
        <p:spPr>
          <a:xfrm>
            <a:off x="787341" y="4284498"/>
            <a:ext cx="466950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50k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95A132-9D84-4306-8A50-1875BC2EBD31}"/>
              </a:ext>
            </a:extLst>
          </p:cNvPr>
          <p:cNvSpPr txBox="1"/>
          <p:nvPr/>
        </p:nvSpPr>
        <p:spPr>
          <a:xfrm>
            <a:off x="768098" y="4685748"/>
            <a:ext cx="505437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40k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D64773-C9B8-4517-87A3-6EFAAD334EE1}"/>
              </a:ext>
            </a:extLst>
          </p:cNvPr>
          <p:cNvSpPr txBox="1"/>
          <p:nvPr/>
        </p:nvSpPr>
        <p:spPr>
          <a:xfrm>
            <a:off x="787341" y="3481998"/>
            <a:ext cx="466950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70k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9836D5-05C1-418E-8B9C-CAD9C8212C21}"/>
              </a:ext>
            </a:extLst>
          </p:cNvPr>
          <p:cNvSpPr txBox="1"/>
          <p:nvPr/>
        </p:nvSpPr>
        <p:spPr>
          <a:xfrm>
            <a:off x="787341" y="3080748"/>
            <a:ext cx="466950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80k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8C8C59-7A1A-432E-B605-7D1169639498}"/>
              </a:ext>
            </a:extLst>
          </p:cNvPr>
          <p:cNvSpPr txBox="1"/>
          <p:nvPr/>
        </p:nvSpPr>
        <p:spPr>
          <a:xfrm>
            <a:off x="787341" y="5086998"/>
            <a:ext cx="466950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30k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C161C7-12BB-4247-86E4-AF9FA074C35E}"/>
              </a:ext>
            </a:extLst>
          </p:cNvPr>
          <p:cNvSpPr txBox="1"/>
          <p:nvPr/>
        </p:nvSpPr>
        <p:spPr>
          <a:xfrm>
            <a:off x="787341" y="5488248"/>
            <a:ext cx="466950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20k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642AE6-9085-4415-B98E-20B3BC79FFF8}"/>
              </a:ext>
            </a:extLst>
          </p:cNvPr>
          <p:cNvSpPr txBox="1"/>
          <p:nvPr/>
        </p:nvSpPr>
        <p:spPr>
          <a:xfrm>
            <a:off x="768098" y="5889500"/>
            <a:ext cx="505437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10k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50328C5-24D4-4F2E-B962-2D4F6F19F8DE}"/>
              </a:ext>
            </a:extLst>
          </p:cNvPr>
          <p:cNvSpPr txBox="1"/>
          <p:nvPr/>
        </p:nvSpPr>
        <p:spPr>
          <a:xfrm>
            <a:off x="770681" y="2679498"/>
            <a:ext cx="466950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90k</a:t>
            </a:r>
            <a:endParaRPr lang="en-SG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075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41CCE-5BDE-47E4-9837-5D74C81C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211" y="6416675"/>
            <a:ext cx="76421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C38520-2D27-4B21-987F-BB08B1D0B107}"/>
              </a:ext>
            </a:extLst>
          </p:cNvPr>
          <p:cNvSpPr txBox="1">
            <a:spLocks/>
          </p:cNvSpPr>
          <p:nvPr/>
        </p:nvSpPr>
        <p:spPr>
          <a:xfrm>
            <a:off x="527374" y="719286"/>
            <a:ext cx="8940282" cy="721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Predictive </a:t>
            </a:r>
            <a:r>
              <a:rPr kumimoji="0" lang="en-SG" sz="4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Analytics</a:t>
            </a: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 : Train Data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1C2FA2-EAF4-49E3-AD2A-8C29169FE0E5}"/>
              </a:ext>
            </a:extLst>
          </p:cNvPr>
          <p:cNvSpPr txBox="1"/>
          <p:nvPr/>
        </p:nvSpPr>
        <p:spPr>
          <a:xfrm>
            <a:off x="527374" y="2025106"/>
            <a:ext cx="689046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During AutoAI training, the data set is split into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training part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and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hold-out part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 marL="357188" marR="0" lvl="0" indent="-3571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The training/hold-out split ratio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90/10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 marL="357188" marR="0" lvl="0" indent="-357188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2.	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training part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is used by the AutoAI training stages to generate the AutoAI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model pipelines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cross-validation scores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used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rank them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. </a:t>
            </a:r>
          </a:p>
          <a:p>
            <a:pPr marL="357188" marR="0" lvl="0" indent="-357188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 marL="357188" marR="0" lvl="0" indent="-357188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3.	After AutoAI training,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hold-out part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is used for the resulting pipeline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model evaluation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computation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of performance information such as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ROC curves and confusion matrices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, shown in the leaderboard.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143458-37E2-4232-8DD2-C2902AFBD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24326" y="2025106"/>
            <a:ext cx="3941758" cy="3391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FDBF4D-DC39-44BA-877B-926DB2F9DC3C}"/>
              </a:ext>
            </a:extLst>
          </p:cNvPr>
          <p:cNvSpPr txBox="1"/>
          <p:nvPr/>
        </p:nvSpPr>
        <p:spPr>
          <a:xfrm>
            <a:off x="1958703" y="7123680"/>
            <a:ext cx="45269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4" tooltip="https://www.flickr.com/photos/mikemacmarketing/30188200627/"/>
              </a:rPr>
              <a:t>This Photo</a:t>
            </a:r>
            <a:r>
              <a:rPr kumimoji="0" lang="en-SG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by Unknown Author is licensed under </a:t>
            </a:r>
            <a:r>
              <a:rPr kumimoji="0" lang="en-SG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5" tooltip="https://creativecommons.org/licenses/by/3.0/"/>
              </a:rPr>
              <a:t>CC BY</a:t>
            </a:r>
            <a:endParaRPr kumimoji="0" lang="en-SG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416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F6623-F3A8-4CD3-8E87-08FDC59E3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3665" y="6403395"/>
            <a:ext cx="76421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D93368-E67E-44F2-8930-4EB136012F0F}"/>
              </a:ext>
            </a:extLst>
          </p:cNvPr>
          <p:cNvSpPr txBox="1">
            <a:spLocks/>
          </p:cNvSpPr>
          <p:nvPr/>
        </p:nvSpPr>
        <p:spPr>
          <a:xfrm>
            <a:off x="576335" y="0"/>
            <a:ext cx="8940282" cy="648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Predictive Analytics : Train Data Models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9A77991-E810-4324-9F5E-AEC184917F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128" y="749424"/>
          <a:ext cx="11493912" cy="484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2207240" imgH="5882760" progId="Paint.Picture">
                  <p:embed/>
                </p:oleObj>
              </mc:Choice>
              <mc:Fallback>
                <p:oleObj name="Bitmap Image" r:id="rId3" imgW="12207240" imgH="588276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9A77991-E810-4324-9F5E-AEC184917F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4128" y="749424"/>
                        <a:ext cx="11493912" cy="4848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30F9058-9B0C-42BD-9ED7-CEB2562D85CE}"/>
              </a:ext>
            </a:extLst>
          </p:cNvPr>
          <p:cNvSpPr txBox="1"/>
          <p:nvPr/>
        </p:nvSpPr>
        <p:spPr>
          <a:xfrm>
            <a:off x="344128" y="5755357"/>
            <a:ext cx="110858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188" marR="0" lvl="0" indent="-357188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1. 	The data were fed into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IBM's Auto AI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using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Returned as the prediction column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to predict returned sales. 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57188" marR="0" lvl="0" indent="-357188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>
                <a:tab pos="357188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Pipeline 4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using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XGB Classifier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algorithm has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highest rank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82.3% ROC AUC (Optimized).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83B201-00DA-406D-B86C-DEDA8A8ECCEC}"/>
              </a:ext>
            </a:extLst>
          </p:cNvPr>
          <p:cNvSpPr/>
          <p:nvPr/>
        </p:nvSpPr>
        <p:spPr>
          <a:xfrm>
            <a:off x="256478" y="1594625"/>
            <a:ext cx="6501161" cy="490654"/>
          </a:xfrm>
          <a:prstGeom prst="rect">
            <a:avLst/>
          </a:prstGeom>
          <a:noFill/>
          <a:ln w="38100">
            <a:solidFill>
              <a:srgbClr val="59B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9FDCB-18F9-4EBA-BFF7-B53FC8F5262C}"/>
              </a:ext>
            </a:extLst>
          </p:cNvPr>
          <p:cNvSpPr/>
          <p:nvPr/>
        </p:nvSpPr>
        <p:spPr>
          <a:xfrm>
            <a:off x="1931437" y="648666"/>
            <a:ext cx="1959428" cy="424354"/>
          </a:xfrm>
          <a:prstGeom prst="rect">
            <a:avLst/>
          </a:prstGeom>
          <a:noFill/>
          <a:ln w="38100">
            <a:solidFill>
              <a:srgbClr val="0817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1183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F6623-F3A8-4CD3-8E87-08FDC59E3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924" y="6416675"/>
            <a:ext cx="553076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D93368-E67E-44F2-8930-4EB136012F0F}"/>
              </a:ext>
            </a:extLst>
          </p:cNvPr>
          <p:cNvSpPr txBox="1">
            <a:spLocks/>
          </p:cNvSpPr>
          <p:nvPr/>
        </p:nvSpPr>
        <p:spPr>
          <a:xfrm>
            <a:off x="785885" y="0"/>
            <a:ext cx="8940282" cy="648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Predictive Analytics : Train Data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E9FCCC-7C4A-4E3E-85AE-9746403DA171}"/>
              </a:ext>
            </a:extLst>
          </p:cNvPr>
          <p:cNvSpPr txBox="1"/>
          <p:nvPr/>
        </p:nvSpPr>
        <p:spPr>
          <a:xfrm>
            <a:off x="329380" y="5522019"/>
            <a:ext cx="104910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013" marR="0" lvl="0" indent="-354013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>
                <a:tab pos="357188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Comparing all 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 ranked pipelines on the Metric Chart and the model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based on ROC AUC (Optimized), 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Pipeline 4 has the most of the highest predicted scores for the column, Returned.  </a:t>
            </a:r>
          </a:p>
          <a:p>
            <a:pPr marL="354013" marR="0" lvl="0" indent="-354013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>
                <a:tab pos="357188" algn="l"/>
              </a:tabLst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7188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	For this ‘All Features’ predictive data modeling,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Pipeline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 (XGB Classifier) is chosen for deployment.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9E4BA79-2F2C-448C-9057-3200FA637A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014" y="1020496"/>
          <a:ext cx="4808597" cy="4363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9281160" imgH="4198680" progId="Paint.Picture">
                  <p:embed/>
                </p:oleObj>
              </mc:Choice>
              <mc:Fallback>
                <p:oleObj name="Bitmap Image" r:id="rId3" imgW="9281160" imgH="4198680" progId="Paint.Picture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D9E4BA79-2F2C-448C-9057-3200FA637A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014" y="1020496"/>
                        <a:ext cx="4808597" cy="4363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AC194F-49C4-4967-BE7B-1DDD4700EBA0}"/>
              </a:ext>
            </a:extLst>
          </p:cNvPr>
          <p:cNvSpPr txBox="1"/>
          <p:nvPr/>
        </p:nvSpPr>
        <p:spPr>
          <a:xfrm>
            <a:off x="1473775" y="527355"/>
            <a:ext cx="1582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BA3F51">
                    <a:lumMod val="75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Pipeline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E2001-0292-43AA-A02A-9D147E256936}"/>
              </a:ext>
            </a:extLst>
          </p:cNvPr>
          <p:cNvSpPr txBox="1"/>
          <p:nvPr/>
        </p:nvSpPr>
        <p:spPr>
          <a:xfrm>
            <a:off x="5643884" y="599355"/>
            <a:ext cx="5762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Metric Chart for the 8 generated Pipelines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43E5CFD-DEBE-4046-8571-20A1FC9479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94788" y="1073864"/>
          <a:ext cx="7030066" cy="431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2999600" imgH="4488120" progId="Paint.Picture">
                  <p:embed/>
                </p:oleObj>
              </mc:Choice>
              <mc:Fallback>
                <p:oleObj name="Bitmap Image" r:id="rId5" imgW="12999600" imgH="448812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43E5CFD-DEBE-4046-8571-20A1FC9479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94788" y="1073864"/>
                        <a:ext cx="7030066" cy="4310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D2F4251-206D-4A85-9A2D-DCEAE212D042}"/>
              </a:ext>
            </a:extLst>
          </p:cNvPr>
          <p:cNvSpPr/>
          <p:nvPr/>
        </p:nvSpPr>
        <p:spPr>
          <a:xfrm>
            <a:off x="1637686" y="1516375"/>
            <a:ext cx="1582672" cy="386765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1680B0-1166-4559-AE5A-D682DB0E1B42}"/>
              </a:ext>
            </a:extLst>
          </p:cNvPr>
          <p:cNvSpPr/>
          <p:nvPr/>
        </p:nvSpPr>
        <p:spPr>
          <a:xfrm>
            <a:off x="5181600" y="3314700"/>
            <a:ext cx="365760" cy="335280"/>
          </a:xfrm>
          <a:prstGeom prst="ellipse">
            <a:avLst/>
          </a:prstGeom>
          <a:noFill/>
          <a:ln w="38100">
            <a:solidFill>
              <a:srgbClr val="1D75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1A16B8-E34A-43C9-85A0-8BDA72F50060}"/>
              </a:ext>
            </a:extLst>
          </p:cNvPr>
          <p:cNvSpPr/>
          <p:nvPr/>
        </p:nvSpPr>
        <p:spPr>
          <a:xfrm>
            <a:off x="55014" y="989020"/>
            <a:ext cx="1148635" cy="345258"/>
          </a:xfrm>
          <a:prstGeom prst="rect">
            <a:avLst/>
          </a:prstGeom>
          <a:noFill/>
          <a:ln w="38100">
            <a:solidFill>
              <a:srgbClr val="0817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9D8753-56A4-4EA6-B1EB-2A4E448A1CA2}"/>
              </a:ext>
            </a:extLst>
          </p:cNvPr>
          <p:cNvSpPr/>
          <p:nvPr/>
        </p:nvSpPr>
        <p:spPr>
          <a:xfrm>
            <a:off x="4994788" y="1073864"/>
            <a:ext cx="649096" cy="335280"/>
          </a:xfrm>
          <a:prstGeom prst="rect">
            <a:avLst/>
          </a:prstGeom>
          <a:noFill/>
          <a:ln w="38100">
            <a:solidFill>
              <a:srgbClr val="1A3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28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A766A-22FE-426E-89FF-055A1ACA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211" y="6350000"/>
            <a:ext cx="76421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814FC3-92CB-4C56-8E84-2F08854829F8}"/>
              </a:ext>
            </a:extLst>
          </p:cNvPr>
          <p:cNvSpPr txBox="1">
            <a:spLocks/>
          </p:cNvSpPr>
          <p:nvPr/>
        </p:nvSpPr>
        <p:spPr>
          <a:xfrm>
            <a:off x="489915" y="418511"/>
            <a:ext cx="7074924" cy="19234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Predictive Analytics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2. Validate Data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58D9A-D656-43A4-BB6A-5601FB11B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66404" y="1502231"/>
            <a:ext cx="3502769" cy="2940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10F498-0500-4176-8A70-70BA00DD6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473077" y="4625676"/>
            <a:ext cx="5393094" cy="190688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DD86374-E45C-46EE-A495-537AEDB73378}"/>
              </a:ext>
            </a:extLst>
          </p:cNvPr>
          <p:cNvSpPr txBox="1">
            <a:spLocks/>
          </p:cNvSpPr>
          <p:nvPr/>
        </p:nvSpPr>
        <p:spPr>
          <a:xfrm>
            <a:off x="1264604" y="2232325"/>
            <a:ext cx="5957290" cy="2210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Confusion Matrix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Precision Recall curve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ROC curve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Feature Summary</a:t>
            </a:r>
          </a:p>
        </p:txBody>
      </p:sp>
    </p:spTree>
    <p:extLst>
      <p:ext uri="{BB962C8B-B14F-4D97-AF65-F5344CB8AC3E}">
        <p14:creationId xmlns:p14="http://schemas.microsoft.com/office/powerpoint/2010/main" val="4091457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A766A-22FE-426E-89FF-055A1ACA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211" y="6350000"/>
            <a:ext cx="76421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158" name="Picture 14">
            <a:extLst>
              <a:ext uri="{FF2B5EF4-FFF2-40B4-BE49-F238E27FC236}">
                <a16:creationId xmlns:a16="http://schemas.microsoft.com/office/drawing/2014/main" id="{74FF0D8E-6258-4F5E-AC8B-B7BE3EECA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456" y="5547999"/>
            <a:ext cx="3579846" cy="11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00622AF-7252-4550-BEDA-F69AE7C995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9917" y="858417"/>
          <a:ext cx="11627603" cy="4523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9471600" imgH="4152960" progId="Paint.Picture">
                  <p:embed/>
                </p:oleObj>
              </mc:Choice>
              <mc:Fallback>
                <p:oleObj name="Bitmap Image" r:id="rId4" imgW="9471600" imgH="415296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00622AF-7252-4550-BEDA-F69AE7C995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9917" y="858417"/>
                        <a:ext cx="11627603" cy="4523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DBEABA5-9513-45A7-858E-EEA8DD2C5A3E}"/>
              </a:ext>
            </a:extLst>
          </p:cNvPr>
          <p:cNvSpPr txBox="1"/>
          <p:nvPr/>
        </p:nvSpPr>
        <p:spPr>
          <a:xfrm>
            <a:off x="279917" y="5547999"/>
            <a:ext cx="78602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Why is confusion matrix called confusion matrix?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name stems from the fact that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it makes it easy to see whether the system is confusing two classes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(i.e. commonly mislabeling one as another).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814FC3-92CB-4C56-8E84-2F08854829F8}"/>
              </a:ext>
            </a:extLst>
          </p:cNvPr>
          <p:cNvSpPr txBox="1">
            <a:spLocks/>
          </p:cNvSpPr>
          <p:nvPr/>
        </p:nvSpPr>
        <p:spPr>
          <a:xfrm>
            <a:off x="586274" y="136525"/>
            <a:ext cx="8940282" cy="721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Predictive Analytics : </a:t>
            </a: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Validate</a:t>
            </a: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 Data Models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BE2B7-C4C6-40D0-8C51-E0FAA0EE4063}"/>
              </a:ext>
            </a:extLst>
          </p:cNvPr>
          <p:cNvSpPr/>
          <p:nvPr/>
        </p:nvSpPr>
        <p:spPr>
          <a:xfrm>
            <a:off x="9979414" y="4007996"/>
            <a:ext cx="727587" cy="36576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B89229-C205-4468-B0B5-1F68E6AF5158}"/>
              </a:ext>
            </a:extLst>
          </p:cNvPr>
          <p:cNvSpPr txBox="1"/>
          <p:nvPr/>
        </p:nvSpPr>
        <p:spPr>
          <a:xfrm>
            <a:off x="798148" y="1339241"/>
            <a:ext cx="1670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BA3F51">
                    <a:lumMod val="75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Pipeline 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EAF6FF-109C-48F6-BBCE-489ECC16C981}"/>
              </a:ext>
            </a:extLst>
          </p:cNvPr>
          <p:cNvSpPr/>
          <p:nvPr/>
        </p:nvSpPr>
        <p:spPr>
          <a:xfrm>
            <a:off x="485192" y="858416"/>
            <a:ext cx="2180252" cy="391886"/>
          </a:xfrm>
          <a:prstGeom prst="rect">
            <a:avLst/>
          </a:prstGeom>
          <a:noFill/>
          <a:ln w="38100">
            <a:solidFill>
              <a:srgbClr val="1D75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5461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01685-612A-434D-815E-FDA8DAFA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8120" y="6389908"/>
            <a:ext cx="48864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D8BC73-B4F4-4A07-81AA-494EF814A659}"/>
              </a:ext>
            </a:extLst>
          </p:cNvPr>
          <p:cNvSpPr txBox="1"/>
          <p:nvPr/>
        </p:nvSpPr>
        <p:spPr>
          <a:xfrm>
            <a:off x="153191" y="1038543"/>
            <a:ext cx="297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Precision Recall curve</a:t>
            </a:r>
          </a:p>
        </p:txBody>
      </p:sp>
      <p:pic>
        <p:nvPicPr>
          <p:cNvPr id="13" name="Picture 2" descr="PRECISION-RECALL CURVE · Issue #898 · ultralytics/yolov3 · GitHub">
            <a:extLst>
              <a:ext uri="{FF2B5EF4-FFF2-40B4-BE49-F238E27FC236}">
                <a16:creationId xmlns:a16="http://schemas.microsoft.com/office/drawing/2014/main" id="{01CCF621-F62C-4104-B250-74B30659F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86" y="2278309"/>
            <a:ext cx="2953374" cy="260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298CEE-D319-4966-AA21-AC20E1F9A952}"/>
              </a:ext>
            </a:extLst>
          </p:cNvPr>
          <p:cNvSpPr txBox="1"/>
          <p:nvPr/>
        </p:nvSpPr>
        <p:spPr>
          <a:xfrm>
            <a:off x="105241" y="6110805"/>
            <a:ext cx="10142346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Precision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explains – out of total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predicted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as positive how many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are actual positive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hence known as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positive predictive power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of model.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Recall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      explains – out of total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actual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positives how many are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predicted as truly positive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which is nothing but the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true positive rate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.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6E8CCE6-3BBE-460F-9407-D4193CCC20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240" y="1603338"/>
          <a:ext cx="7752462" cy="4289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770000" imgH="4678560" progId="Paint.Picture">
                  <p:embed/>
                </p:oleObj>
              </mc:Choice>
              <mc:Fallback>
                <p:oleObj name="Bitmap Image" r:id="rId3" imgW="4770000" imgH="467856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6E8CCE6-3BBE-460F-9407-D4193CCC20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40" y="1603338"/>
                        <a:ext cx="7752462" cy="42894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11A5EF94-836F-448F-8104-B12707F8993A}"/>
              </a:ext>
            </a:extLst>
          </p:cNvPr>
          <p:cNvSpPr txBox="1">
            <a:spLocks/>
          </p:cNvSpPr>
          <p:nvPr/>
        </p:nvSpPr>
        <p:spPr>
          <a:xfrm>
            <a:off x="586274" y="0"/>
            <a:ext cx="8940282" cy="596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Predictive Analytics : </a:t>
            </a: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Validate</a:t>
            </a: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 Data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01812-E783-44ED-A5B0-A3D76DFD866D}"/>
              </a:ext>
            </a:extLst>
          </p:cNvPr>
          <p:cNvSpPr txBox="1"/>
          <p:nvPr/>
        </p:nvSpPr>
        <p:spPr>
          <a:xfrm>
            <a:off x="3245701" y="513464"/>
            <a:ext cx="4903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Model Evaluation Measure (Holdout Score)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 Precision 	 75.0%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 Recall 	 86.3%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ACB3AE-AB67-4956-8385-4E4E886BDFEA}"/>
              </a:ext>
            </a:extLst>
          </p:cNvPr>
          <p:cNvSpPr txBox="1"/>
          <p:nvPr/>
        </p:nvSpPr>
        <p:spPr>
          <a:xfrm>
            <a:off x="8030636" y="553795"/>
            <a:ext cx="4056124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precision-recall curve shows the tradeoff between precision and recall for different threshold. 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 high area under the curve represents both high recall and high precision, where 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precision relates to a low false positive rate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and 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recall relates to a low false negative rate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SG" sz="1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BE71E-A64E-499D-BE1B-D3F25CC70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636" y="4984955"/>
            <a:ext cx="4056124" cy="9078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88D3E6-74C2-4030-8645-E935F91A9091}"/>
              </a:ext>
            </a:extLst>
          </p:cNvPr>
          <p:cNvSpPr txBox="1"/>
          <p:nvPr/>
        </p:nvSpPr>
        <p:spPr>
          <a:xfrm>
            <a:off x="586274" y="553795"/>
            <a:ext cx="187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BA3F51">
                    <a:lumMod val="75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Pipeline 4</a:t>
            </a:r>
          </a:p>
        </p:txBody>
      </p:sp>
    </p:spTree>
    <p:extLst>
      <p:ext uri="{BB962C8B-B14F-4D97-AF65-F5344CB8AC3E}">
        <p14:creationId xmlns:p14="http://schemas.microsoft.com/office/powerpoint/2010/main" val="6501230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782FF66-5FA1-4B84-B612-99E7C74497E8}"/>
              </a:ext>
            </a:extLst>
          </p:cNvPr>
          <p:cNvSpPr txBox="1"/>
          <p:nvPr/>
        </p:nvSpPr>
        <p:spPr>
          <a:xfrm>
            <a:off x="128586" y="1137495"/>
            <a:ext cx="1726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ROC curve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F766A95-1CC9-4AAA-B776-56728CD93E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873" y="1663682"/>
          <a:ext cx="6447875" cy="500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838760" imgH="4671000" progId="Paint.Picture">
                  <p:embed/>
                </p:oleObj>
              </mc:Choice>
              <mc:Fallback>
                <p:oleObj name="Bitmap Image" r:id="rId3" imgW="4838760" imgH="46710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F766A95-1CC9-4AAA-B776-56728CD93E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873" y="1663682"/>
                        <a:ext cx="6447875" cy="500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D67417BC-694E-4296-A5F4-E7A17404681B}"/>
              </a:ext>
            </a:extLst>
          </p:cNvPr>
          <p:cNvSpPr txBox="1">
            <a:spLocks/>
          </p:cNvSpPr>
          <p:nvPr/>
        </p:nvSpPr>
        <p:spPr>
          <a:xfrm>
            <a:off x="586274" y="12220"/>
            <a:ext cx="8940282" cy="721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Predictive Analytics : </a:t>
            </a: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Validate</a:t>
            </a: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 Data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EC70D-ACF7-4848-9D3F-D65F7B9BE6BE}"/>
              </a:ext>
            </a:extLst>
          </p:cNvPr>
          <p:cNvSpPr txBox="1"/>
          <p:nvPr/>
        </p:nvSpPr>
        <p:spPr>
          <a:xfrm>
            <a:off x="1941107" y="891274"/>
            <a:ext cx="4755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Model Evaluation Measure (Holdout Score)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 Area Under ROC     85.9%</a:t>
            </a:r>
          </a:p>
        </p:txBody>
      </p:sp>
      <p:pic>
        <p:nvPicPr>
          <p:cNvPr id="12" name="Picture 2" descr="Receiver operating characteristic - Wikipedia">
            <a:extLst>
              <a:ext uri="{FF2B5EF4-FFF2-40B4-BE49-F238E27FC236}">
                <a16:creationId xmlns:a16="http://schemas.microsoft.com/office/drawing/2014/main" id="{95309557-D347-4DAB-B9A9-2B5DD8869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965" y="3920251"/>
            <a:ext cx="2853162" cy="274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ADFFF-14D4-4593-B66D-ADF494FC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726" y="6397625"/>
            <a:ext cx="486401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B6BD4-96A8-4D43-B460-9F2883E5C15C}"/>
              </a:ext>
            </a:extLst>
          </p:cNvPr>
          <p:cNvSpPr txBox="1"/>
          <p:nvPr/>
        </p:nvSpPr>
        <p:spPr>
          <a:xfrm>
            <a:off x="6782578" y="1368328"/>
            <a:ext cx="524275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area under the ROC curve (AUC) results were considered excellent for AUC values between 0.9-1,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good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for AUC values between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0.8-0.9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fair for AUC values between 0.7-0.8, poor for AUC values between 0.6-0.7 and failed for AUC values between 0.5-0.6.</a:t>
            </a:r>
            <a:endParaRPr kumimoji="0" lang="en-SG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7F3393-6143-4F60-91EA-8147339C9ECB}"/>
              </a:ext>
            </a:extLst>
          </p:cNvPr>
          <p:cNvSpPr txBox="1"/>
          <p:nvPr/>
        </p:nvSpPr>
        <p:spPr>
          <a:xfrm>
            <a:off x="6787317" y="2750700"/>
            <a:ext cx="498061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ROC is a probability curve and AUC represents the degree or measure of separability. It tells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how much the model is capable of distinguishing between classes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 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Higher the AUC, the better the model is at predicting 0 classes as 0 and 1 classes as 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SG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191F2D-A63B-4C40-A81B-9C5C2A93F92E}"/>
              </a:ext>
            </a:extLst>
          </p:cNvPr>
          <p:cNvSpPr txBox="1"/>
          <p:nvPr/>
        </p:nvSpPr>
        <p:spPr>
          <a:xfrm>
            <a:off x="128587" y="628181"/>
            <a:ext cx="1726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BA3F51">
                    <a:lumMod val="75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Pipeline 4</a:t>
            </a:r>
          </a:p>
        </p:txBody>
      </p:sp>
    </p:spTree>
    <p:extLst>
      <p:ext uri="{BB962C8B-B14F-4D97-AF65-F5344CB8AC3E}">
        <p14:creationId xmlns:p14="http://schemas.microsoft.com/office/powerpoint/2010/main" val="34903846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F1346-BAAB-4732-B628-9661B154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0500" y="6492875"/>
            <a:ext cx="476876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31844DA-3033-4AF1-B123-95199B879E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654" y="936702"/>
          <a:ext cx="11251580" cy="484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5418000" progId="Paint.Picture">
                  <p:embed/>
                </p:oleObj>
              </mc:Choice>
              <mc:Fallback>
                <p:oleObj name="Bitmap Image" r:id="rId2" imgW="9685080" imgH="541800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31844DA-3033-4AF1-B123-95199B879E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654" y="936702"/>
                        <a:ext cx="11251580" cy="484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86D9609-22EC-4017-BA62-2DA0502A7D8F}"/>
              </a:ext>
            </a:extLst>
          </p:cNvPr>
          <p:cNvSpPr txBox="1"/>
          <p:nvPr/>
        </p:nvSpPr>
        <p:spPr>
          <a:xfrm>
            <a:off x="586274" y="5784989"/>
            <a:ext cx="1089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Pipeline 4 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- Feature Summary has identified </a:t>
            </a: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Postal Code 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having 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high correlation 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(100%) to the predicted column, </a:t>
            </a: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Returned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for the order returns.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79B15C-9251-420E-BC1F-5E1CFAA40A39}"/>
              </a:ext>
            </a:extLst>
          </p:cNvPr>
          <p:cNvSpPr txBox="1">
            <a:spLocks/>
          </p:cNvSpPr>
          <p:nvPr/>
        </p:nvSpPr>
        <p:spPr>
          <a:xfrm>
            <a:off x="586274" y="250793"/>
            <a:ext cx="8940282" cy="596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Predictive Analytics : </a:t>
            </a: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Validate</a:t>
            </a: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 Data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E32AAC-72F3-4729-9177-EFBFBEC7919B}"/>
              </a:ext>
            </a:extLst>
          </p:cNvPr>
          <p:cNvSpPr txBox="1"/>
          <p:nvPr/>
        </p:nvSpPr>
        <p:spPr>
          <a:xfrm>
            <a:off x="5481659" y="936387"/>
            <a:ext cx="187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BA3F51">
                    <a:lumMod val="75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Pipeline 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377FBB-85A9-43F3-8A27-1FFA7DE300CA}"/>
              </a:ext>
            </a:extLst>
          </p:cNvPr>
          <p:cNvSpPr/>
          <p:nvPr/>
        </p:nvSpPr>
        <p:spPr>
          <a:xfrm>
            <a:off x="889000" y="2243667"/>
            <a:ext cx="10456333" cy="461665"/>
          </a:xfrm>
          <a:prstGeom prst="rect">
            <a:avLst/>
          </a:prstGeom>
          <a:noFill/>
          <a:ln w="38100">
            <a:solidFill>
              <a:srgbClr val="128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C801B5-0774-43DD-BC51-C7C99E54697C}"/>
              </a:ext>
            </a:extLst>
          </p:cNvPr>
          <p:cNvSpPr/>
          <p:nvPr/>
        </p:nvSpPr>
        <p:spPr>
          <a:xfrm>
            <a:off x="662473" y="936387"/>
            <a:ext cx="2108719" cy="267262"/>
          </a:xfrm>
          <a:prstGeom prst="rect">
            <a:avLst/>
          </a:prstGeom>
          <a:noFill/>
          <a:ln w="38100">
            <a:solidFill>
              <a:srgbClr val="128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9411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F1346-BAAB-4732-B628-9661B154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0500" y="6492875"/>
            <a:ext cx="476876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79B15C-9251-420E-BC1F-5E1CFAA40A39}"/>
              </a:ext>
            </a:extLst>
          </p:cNvPr>
          <p:cNvSpPr txBox="1">
            <a:spLocks/>
          </p:cNvSpPr>
          <p:nvPr/>
        </p:nvSpPr>
        <p:spPr>
          <a:xfrm>
            <a:off x="1727799" y="66932"/>
            <a:ext cx="8736402" cy="596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Predictive Analytics : </a:t>
            </a: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Validate</a:t>
            </a:r>
            <a:r>
              <a:rPr kumimoji="0" lang="en-SG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 Data Models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D571448-13E3-4398-8B8E-E4DF58F21EF7}"/>
              </a:ext>
            </a:extLst>
          </p:cNvPr>
          <p:cNvSpPr txBox="1">
            <a:spLocks/>
          </p:cNvSpPr>
          <p:nvPr/>
        </p:nvSpPr>
        <p:spPr>
          <a:xfrm>
            <a:off x="420414" y="657341"/>
            <a:ext cx="7717702" cy="396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Feature Summary for the generated 8 pipelines</a:t>
            </a:r>
            <a:endParaRPr kumimoji="0" lang="en-SG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C73F-7CF3-4BB7-9A08-A02FE04ADD48}"/>
              </a:ext>
            </a:extLst>
          </p:cNvPr>
          <p:cNvSpPr txBox="1"/>
          <p:nvPr/>
        </p:nvSpPr>
        <p:spPr>
          <a:xfrm>
            <a:off x="294290" y="5474528"/>
            <a:ext cx="111106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6195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IBM Auto AI : Postal Code vs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75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Diagnostic Analytics : State, Sub-Category, Sales and Profit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61950" algn="l"/>
              </a:tabLst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6195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Based on the ‘All Features’, the 8 pipelines generated by IBM Auto AI rejected our hypothesis.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0FF6AD5-829E-491B-956E-D25130A327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290" y="1053514"/>
          <a:ext cx="11477296" cy="4180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9189720" imgH="3779640" progId="Paint.Picture">
                  <p:embed/>
                </p:oleObj>
              </mc:Choice>
              <mc:Fallback>
                <p:oleObj name="Bitmap Image" r:id="rId3" imgW="9189720" imgH="377964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0FF6AD5-829E-491B-956E-D25130A327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4290" y="1053514"/>
                        <a:ext cx="11477296" cy="4180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96550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41CCE-5BDE-47E4-9837-5D74C81C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2686" y="6397625"/>
            <a:ext cx="764215" cy="365125"/>
          </a:xfrm>
        </p:spPr>
        <p:txBody>
          <a:bodyPr/>
          <a:lstStyle/>
          <a:p>
            <a:fld id="{23F7EF97-FAC4-4CD0-AB98-8A6AAA9E1D46}" type="slidenum">
              <a:rPr lang="en-SG" smtClean="0"/>
              <a:t>69</a:t>
            </a:fld>
            <a:endParaRPr lang="en-SG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736540-0C44-44E1-A2F8-8CA3247B983B}"/>
              </a:ext>
            </a:extLst>
          </p:cNvPr>
          <p:cNvSpPr txBox="1">
            <a:spLocks/>
          </p:cNvSpPr>
          <p:nvPr/>
        </p:nvSpPr>
        <p:spPr>
          <a:xfrm>
            <a:off x="1914562" y="331210"/>
            <a:ext cx="8362875" cy="721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b="1" dirty="0"/>
              <a:t>Predictive Analytics : Data Models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694400-C981-45F8-BAB3-62F520F86F91}"/>
              </a:ext>
            </a:extLst>
          </p:cNvPr>
          <p:cNvGraphicFramePr>
            <a:graphicFrameLocks noGrp="1"/>
          </p:cNvGraphicFramePr>
          <p:nvPr/>
        </p:nvGraphicFramePr>
        <p:xfrm>
          <a:off x="245097" y="1235629"/>
          <a:ext cx="11479696" cy="3178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648">
                  <a:extLst>
                    <a:ext uri="{9D8B030D-6E8A-4147-A177-3AD203B41FA5}">
                      <a16:colId xmlns:a16="http://schemas.microsoft.com/office/drawing/2014/main" val="369903083"/>
                    </a:ext>
                  </a:extLst>
                </a:gridCol>
                <a:gridCol w="2322786">
                  <a:extLst>
                    <a:ext uri="{9D8B030D-6E8A-4147-A177-3AD203B41FA5}">
                      <a16:colId xmlns:a16="http://schemas.microsoft.com/office/drawing/2014/main" val="3659908032"/>
                    </a:ext>
                  </a:extLst>
                </a:gridCol>
                <a:gridCol w="1471448">
                  <a:extLst>
                    <a:ext uri="{9D8B030D-6E8A-4147-A177-3AD203B41FA5}">
                      <a16:colId xmlns:a16="http://schemas.microsoft.com/office/drawing/2014/main" val="104245321"/>
                    </a:ext>
                  </a:extLst>
                </a:gridCol>
                <a:gridCol w="1954924">
                  <a:extLst>
                    <a:ext uri="{9D8B030D-6E8A-4147-A177-3AD203B41FA5}">
                      <a16:colId xmlns:a16="http://schemas.microsoft.com/office/drawing/2014/main" val="1053379957"/>
                    </a:ext>
                  </a:extLst>
                </a:gridCol>
                <a:gridCol w="2154621">
                  <a:extLst>
                    <a:ext uri="{9D8B030D-6E8A-4147-A177-3AD203B41FA5}">
                      <a16:colId xmlns:a16="http://schemas.microsoft.com/office/drawing/2014/main" val="2379477110"/>
                    </a:ext>
                  </a:extLst>
                </a:gridCol>
                <a:gridCol w="1629104">
                  <a:extLst>
                    <a:ext uri="{9D8B030D-6E8A-4147-A177-3AD203B41FA5}">
                      <a16:colId xmlns:a16="http://schemas.microsoft.com/office/drawing/2014/main" val="430310021"/>
                    </a:ext>
                  </a:extLst>
                </a:gridCol>
                <a:gridCol w="1435165">
                  <a:extLst>
                    <a:ext uri="{9D8B030D-6E8A-4147-A177-3AD203B41FA5}">
                      <a16:colId xmlns:a16="http://schemas.microsoft.com/office/drawing/2014/main" val="2531511329"/>
                    </a:ext>
                  </a:extLst>
                </a:gridCol>
              </a:tblGrid>
              <a:tr h="858261">
                <a:tc>
                  <a:txBody>
                    <a:bodyPr/>
                    <a:lstStyle/>
                    <a:p>
                      <a:pPr algn="ctr"/>
                      <a:endParaRPr lang="en-SG" sz="2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200" dirty="0"/>
                        <a:t>Tools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200" dirty="0"/>
                        <a:t>Features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200" dirty="0"/>
                        <a:t>Data Scientist / Engineer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200" dirty="0"/>
                        <a:t>Algorithm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200" dirty="0"/>
                        <a:t>Recall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200" dirty="0"/>
                        <a:t>Accuracy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58645789"/>
                  </a:ext>
                </a:extLst>
              </a:tr>
              <a:tr h="773264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 dirty="0"/>
                        <a:t>Python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dirty="0"/>
                        <a:t>Selected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Chung </a:t>
                      </a:r>
                      <a:r>
                        <a:rPr lang="en-SG" sz="2000" dirty="0" err="1"/>
                        <a:t>Kok</a:t>
                      </a:r>
                      <a:r>
                        <a:rPr lang="en-SG" sz="2000" dirty="0"/>
                        <a:t> Hui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Logistic Regression</a:t>
                      </a:r>
                      <a:endParaRPr lang="en-SG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86.0%</a:t>
                      </a:r>
                      <a:endParaRPr lang="en-SG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r>
                        <a:rPr lang="en-US" sz="2000"/>
                        <a:t>4.0</a:t>
                      </a:r>
                      <a:r>
                        <a:rPr lang="en-US" sz="2000" dirty="0"/>
                        <a:t>%</a:t>
                      </a:r>
                      <a:endParaRPr lang="en-SG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64750775"/>
                  </a:ext>
                </a:extLst>
              </a:tr>
              <a:tr h="773264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 dirty="0"/>
                        <a:t>IBM Auto AI / Machine Learning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Selected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Jason Lee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Snap Decision Tree Classifier</a:t>
                      </a:r>
                      <a:endParaRPr lang="en-SG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61.3%</a:t>
                      </a:r>
                      <a:endParaRPr lang="en-SG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62.5%</a:t>
                      </a:r>
                      <a:endParaRPr lang="en-SG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97454167"/>
                  </a:ext>
                </a:extLst>
              </a:tr>
              <a:tr h="773264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dirty="0"/>
                        <a:t>IBM Auto AI / Machine Learning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dirty="0"/>
                        <a:t>All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Desmond </a:t>
                      </a:r>
                      <a:r>
                        <a:rPr lang="en-SG" sz="2000" dirty="0" err="1"/>
                        <a:t>Chiam</a:t>
                      </a:r>
                      <a:endParaRPr lang="en-SG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b="0" dirty="0">
                          <a:solidFill>
                            <a:schemeClr val="tx1"/>
                          </a:solidFill>
                        </a:rPr>
                        <a:t>XGB Classifier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b="0" dirty="0">
                          <a:solidFill>
                            <a:schemeClr val="tx1"/>
                          </a:solidFill>
                        </a:rPr>
                        <a:t>86.3%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b="0" dirty="0">
                          <a:solidFill>
                            <a:schemeClr val="tx1"/>
                          </a:solidFill>
                        </a:rPr>
                        <a:t>78.7%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8410917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553CF7E6-4FB1-4AFC-8BB1-B102854839E1}"/>
              </a:ext>
            </a:extLst>
          </p:cNvPr>
          <p:cNvSpPr txBox="1">
            <a:spLocks/>
          </p:cNvSpPr>
          <p:nvPr/>
        </p:nvSpPr>
        <p:spPr>
          <a:xfrm>
            <a:off x="245097" y="4770783"/>
            <a:ext cx="11479696" cy="1480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AutoNum type="arabicPeriod"/>
              <a:tabLst>
                <a:tab pos="357188" algn="l"/>
              </a:tabLst>
            </a:pPr>
            <a:r>
              <a:rPr lang="en-SG" sz="2000" dirty="0"/>
              <a:t>The predicted data models by (1) Python (using Logistic Regression) and (3) IBM Auto AI/ML (using XGB Classifier) have about the same Recall and Accuracy.</a:t>
            </a:r>
          </a:p>
          <a:p>
            <a:pPr marL="457200" indent="-457200">
              <a:buAutoNum type="arabicPeriod"/>
              <a:tabLst>
                <a:tab pos="357188" algn="l"/>
              </a:tabLst>
            </a:pPr>
            <a:r>
              <a:rPr lang="en-SG" sz="2000" dirty="0"/>
              <a:t>But Python data model (1) validated 1of our hypothesis and while IBM data model (3) rejected them.</a:t>
            </a:r>
          </a:p>
          <a:p>
            <a:pPr marL="457200" indent="-457200">
              <a:buAutoNum type="arabicPeriod"/>
              <a:tabLst>
                <a:tab pos="357188" algn="l"/>
              </a:tabLst>
            </a:pPr>
            <a:r>
              <a:rPr lang="en-SG" sz="2000" dirty="0"/>
              <a:t>For our testing, we shall showcase the two data models (1) and (3).</a:t>
            </a:r>
          </a:p>
        </p:txBody>
      </p:sp>
    </p:spTree>
    <p:extLst>
      <p:ext uri="{BB962C8B-B14F-4D97-AF65-F5344CB8AC3E}">
        <p14:creationId xmlns:p14="http://schemas.microsoft.com/office/powerpoint/2010/main" val="689965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24E78-462C-4CE0-B5D4-A8A08EF2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SG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7953D6-81FE-4D94-993E-E65D2884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49" y="289174"/>
            <a:ext cx="8398080" cy="1069392"/>
          </a:xfrm>
        </p:spPr>
        <p:txBody>
          <a:bodyPr>
            <a:normAutofit/>
          </a:bodyPr>
          <a:lstStyle/>
          <a:p>
            <a:r>
              <a:rPr lang="en-SG" sz="5400" b="1" dirty="0">
                <a:latin typeface="Arial" panose="020B0604020202020204" pitchFamily="34" charset="0"/>
                <a:cs typeface="Arial" panose="020B0604020202020204" pitchFamily="34" charset="0"/>
              </a:rPr>
              <a:t>Business Understanding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C6F96-9827-4CB1-B75B-F17074A7ECCA}"/>
              </a:ext>
            </a:extLst>
          </p:cNvPr>
          <p:cNvSpPr txBox="1"/>
          <p:nvPr/>
        </p:nvSpPr>
        <p:spPr>
          <a:xfrm>
            <a:off x="11123613" y="34119"/>
            <a:ext cx="1068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Planning Analytics 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00E4C-4451-4ED8-8461-CCA8068468DC}"/>
              </a:ext>
            </a:extLst>
          </p:cNvPr>
          <p:cNvSpPr txBox="1"/>
          <p:nvPr/>
        </p:nvSpPr>
        <p:spPr>
          <a:xfrm>
            <a:off x="838199" y="142523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is the business problem?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CA032-7970-46D6-BE9C-918335F3FE67}"/>
              </a:ext>
            </a:extLst>
          </p:cNvPr>
          <p:cNvSpPr txBox="1"/>
          <p:nvPr/>
        </p:nvSpPr>
        <p:spPr>
          <a:xfrm>
            <a:off x="758895" y="317869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is the business opportunity?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5C0CB-BB51-4C3B-88F1-F1D28A041F6C}"/>
              </a:ext>
            </a:extLst>
          </p:cNvPr>
          <p:cNvSpPr txBox="1"/>
          <p:nvPr/>
        </p:nvSpPr>
        <p:spPr>
          <a:xfrm>
            <a:off x="8085151" y="1434410"/>
            <a:ext cx="2080556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Andrew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2DA1AF-F4B7-406F-AD71-C6A4CE6CB72E}"/>
              </a:ext>
            </a:extLst>
          </p:cNvPr>
          <p:cNvSpPr txBox="1"/>
          <p:nvPr/>
        </p:nvSpPr>
        <p:spPr>
          <a:xfrm>
            <a:off x="752212" y="1945464"/>
            <a:ext cx="626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CC66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erosion of profit caused by the return orders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10AA67-E46A-47C9-AD5D-6B730AD1A2FC}"/>
              </a:ext>
            </a:extLst>
          </p:cNvPr>
          <p:cNvSpPr txBox="1"/>
          <p:nvPr/>
        </p:nvSpPr>
        <p:spPr>
          <a:xfrm>
            <a:off x="758894" y="3896874"/>
            <a:ext cx="9406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CC66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Identify the factors for return orders and take appropriate action to reduce/eliminate them to improve our sales and profit</a:t>
            </a:r>
          </a:p>
        </p:txBody>
      </p:sp>
    </p:spTree>
    <p:extLst>
      <p:ext uri="{BB962C8B-B14F-4D97-AF65-F5344CB8AC3E}">
        <p14:creationId xmlns:p14="http://schemas.microsoft.com/office/powerpoint/2010/main" val="29383645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B3EB482-310F-415F-ADAE-5D62EB39C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117" y="26162"/>
            <a:ext cx="10287001" cy="609600"/>
          </a:xfrm>
        </p:spPr>
        <p:txBody>
          <a:bodyPr>
            <a:noAutofit/>
          </a:bodyPr>
          <a:lstStyle/>
          <a:p>
            <a:pPr algn="l"/>
            <a:r>
              <a:rPr lang="en-SG" sz="4000" b="1" cap="none" dirty="0">
                <a:solidFill>
                  <a:schemeClr val="accent5">
                    <a:lumMod val="75000"/>
                  </a:schemeClr>
                </a:solidFill>
              </a:rPr>
              <a:t>Prescriptive Analytics : Deploy Data Models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13199-E506-408A-BBF0-A8C3FB80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024" y="6492875"/>
            <a:ext cx="514976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5821531-264A-4FBE-AB8E-1C56B245C5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319" y="781050"/>
          <a:ext cx="11155362" cy="557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155680" imgH="5562720" progId="Paint.Picture">
                  <p:embed/>
                </p:oleObj>
              </mc:Choice>
              <mc:Fallback>
                <p:oleObj name="Bitmap Image" r:id="rId2" imgW="11155680" imgH="556272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5821531-264A-4FBE-AB8E-1C56B245C5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319" y="781050"/>
                        <a:ext cx="11155362" cy="557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98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D215086-247F-4E50-8C39-A6BA32776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409" y="79512"/>
            <a:ext cx="10366514" cy="615813"/>
          </a:xfrm>
        </p:spPr>
        <p:txBody>
          <a:bodyPr>
            <a:noAutofit/>
          </a:bodyPr>
          <a:lstStyle/>
          <a:p>
            <a:pPr algn="l"/>
            <a:r>
              <a:rPr lang="en-SG" sz="4000" b="1" cap="none" dirty="0">
                <a:solidFill>
                  <a:schemeClr val="accent5">
                    <a:lumMod val="75000"/>
                  </a:schemeClr>
                </a:solidFill>
              </a:rPr>
              <a:t>Prescriptive Analytics : Deploy 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F1346-BAAB-4732-B628-9661B154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0500" y="6492875"/>
            <a:ext cx="476876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31844DA-3033-4AF1-B123-95199B879E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409" y="767629"/>
          <a:ext cx="10767391" cy="3994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685080" imgH="5418000" progId="Paint.Picture">
                  <p:embed/>
                </p:oleObj>
              </mc:Choice>
              <mc:Fallback>
                <p:oleObj name="Bitmap Image" r:id="rId2" imgW="9685080" imgH="541800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31844DA-3033-4AF1-B123-95199B879E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6409" y="767629"/>
                        <a:ext cx="10767391" cy="39948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86D9609-22EC-4017-BA62-2DA0502A7D8F}"/>
              </a:ext>
            </a:extLst>
          </p:cNvPr>
          <p:cNvSpPr txBox="1"/>
          <p:nvPr/>
        </p:nvSpPr>
        <p:spPr>
          <a:xfrm>
            <a:off x="586408" y="4924961"/>
            <a:ext cx="10691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Feature Summary has identified </a:t>
            </a: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Postal Code 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having High correlation (100%) to the predicted column, Returned, for the returned sales.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For the online Test,  we shall input Postal Code to predict the Returned.</a:t>
            </a:r>
          </a:p>
        </p:txBody>
      </p:sp>
    </p:spTree>
    <p:extLst>
      <p:ext uri="{BB962C8B-B14F-4D97-AF65-F5344CB8AC3E}">
        <p14:creationId xmlns:p14="http://schemas.microsoft.com/office/powerpoint/2010/main" val="29716607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389F30-DE15-4146-8DE8-8FBD6097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108087"/>
            <a:ext cx="10287001" cy="589310"/>
          </a:xfrm>
        </p:spPr>
        <p:txBody>
          <a:bodyPr>
            <a:noAutofit/>
          </a:bodyPr>
          <a:lstStyle/>
          <a:p>
            <a:pPr algn="l"/>
            <a:r>
              <a:rPr lang="en-SG" sz="4000" b="1" cap="none" dirty="0">
                <a:solidFill>
                  <a:schemeClr val="accent5">
                    <a:lumMod val="75000"/>
                  </a:schemeClr>
                </a:solidFill>
              </a:rPr>
              <a:t>Prescriptive Analytics : Deploy 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24855-8446-4436-B999-71A5ED74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174" y="6311900"/>
            <a:ext cx="457826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7CEB585-3252-4373-B0B5-5DE3AB619E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3874" y="832644"/>
          <a:ext cx="11382375" cy="5479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42000" imgH="4678560" progId="Paint.Picture">
                  <p:embed/>
                </p:oleObj>
              </mc:Choice>
              <mc:Fallback>
                <p:oleObj name="Bitmap Image" r:id="rId2" imgW="9342000" imgH="467856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77CEB585-3252-4373-B0B5-5DE3AB619E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4" y="832644"/>
                        <a:ext cx="11382375" cy="54792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20918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19659A9-23B2-43C2-ABFC-E8A26DA4C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321" y="79512"/>
            <a:ext cx="10287001" cy="530088"/>
          </a:xfrm>
        </p:spPr>
        <p:txBody>
          <a:bodyPr>
            <a:noAutofit/>
          </a:bodyPr>
          <a:lstStyle/>
          <a:p>
            <a:pPr algn="l"/>
            <a:r>
              <a:rPr lang="en-SG" sz="4000" b="1" cap="none" dirty="0">
                <a:solidFill>
                  <a:schemeClr val="accent5">
                    <a:lumMod val="75000"/>
                  </a:schemeClr>
                </a:solidFill>
              </a:rPr>
              <a:t>Prescriptive Analytics : Deploy 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B3459-0B90-4AC9-89BA-CCF79389D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598" y="6311900"/>
            <a:ext cx="553904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A95C6B2-4AA3-4E2D-833D-D4778D690A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450" y="693254"/>
          <a:ext cx="11595100" cy="5618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3838040" imgH="4564440" progId="Paint.Picture">
                  <p:embed/>
                </p:oleObj>
              </mc:Choice>
              <mc:Fallback>
                <p:oleObj name="Bitmap Image" r:id="rId2" imgW="13838040" imgH="456444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A95C6B2-4AA3-4E2D-833D-D4778D690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8450" y="693254"/>
                        <a:ext cx="11595100" cy="5618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7743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17ED6EA-01CC-4B6D-96D3-2E515C3F4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499" y="44093"/>
            <a:ext cx="10287001" cy="577377"/>
          </a:xfrm>
        </p:spPr>
        <p:txBody>
          <a:bodyPr>
            <a:noAutofit/>
          </a:bodyPr>
          <a:lstStyle/>
          <a:p>
            <a:pPr algn="l"/>
            <a:r>
              <a:rPr lang="en-SG" sz="4000" b="1" cap="none" dirty="0">
                <a:solidFill>
                  <a:schemeClr val="accent5">
                    <a:lumMod val="75000"/>
                  </a:schemeClr>
                </a:solidFill>
              </a:rPr>
              <a:t>Prescriptive Analytics : Deploy Data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B3459-0B90-4AC9-89BA-CCF79389D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340475"/>
            <a:ext cx="524501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BB0110A-CA04-46E0-9D00-80661F35E3EC}"/>
              </a:ext>
            </a:extLst>
          </p:cNvPr>
          <p:cNvSpPr txBox="1">
            <a:spLocks/>
          </p:cNvSpPr>
          <p:nvPr/>
        </p:nvSpPr>
        <p:spPr>
          <a:xfrm>
            <a:off x="165285" y="5458408"/>
            <a:ext cx="9221311" cy="5080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Test Data Result : Predicted 80% returned sales for 8 out of 10 records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10D6A0-ECD3-4E3A-807D-73926A0EB195}"/>
              </a:ext>
            </a:extLst>
          </p:cNvPr>
          <p:cNvSpPr txBox="1">
            <a:spLocks/>
          </p:cNvSpPr>
          <p:nvPr/>
        </p:nvSpPr>
        <p:spPr>
          <a:xfrm>
            <a:off x="165285" y="693843"/>
            <a:ext cx="2693505" cy="496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Test Data Result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B496601-215C-4CF0-9723-C667D65923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89290" y="776748"/>
          <a:ext cx="5624051" cy="4394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281160" imgH="4198680" progId="Paint.Picture">
                  <p:embed/>
                </p:oleObj>
              </mc:Choice>
              <mc:Fallback>
                <p:oleObj name="Bitmap Image" r:id="rId2" imgW="9281160" imgH="419868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B496601-215C-4CF0-9723-C667D6592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89290" y="776748"/>
                        <a:ext cx="5624051" cy="4394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F87B89F-5DBC-4DA2-B93D-6D18DBBF2EC3}"/>
              </a:ext>
            </a:extLst>
          </p:cNvPr>
          <p:cNvSpPr/>
          <p:nvPr/>
        </p:nvSpPr>
        <p:spPr>
          <a:xfrm>
            <a:off x="6853084" y="1789469"/>
            <a:ext cx="4876800" cy="18976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B41082B-3BBD-4059-95C7-3357957327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284" y="1214281"/>
          <a:ext cx="6172453" cy="3989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152960" imgH="3048120" progId="Paint.Picture">
                  <p:embed/>
                </p:oleObj>
              </mc:Choice>
              <mc:Fallback>
                <p:oleObj name="Bitmap Image" r:id="rId4" imgW="4152960" imgH="304812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B41082B-3BBD-4059-95C7-3357957327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284" y="1214281"/>
                        <a:ext cx="6172453" cy="3989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63095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B3459-0B90-4AC9-89BA-CCF79389D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340475"/>
            <a:ext cx="524501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A9A06-9BF4-4821-AD6B-8F75546E12E1}"/>
              </a:ext>
            </a:extLst>
          </p:cNvPr>
          <p:cNvSpPr txBox="1"/>
          <p:nvPr/>
        </p:nvSpPr>
        <p:spPr>
          <a:xfrm>
            <a:off x="484169" y="1444893"/>
            <a:ext cx="1085481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013" marR="0" lvl="0" indent="-354013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Our Python Model indicates that sales and types of sub-category products has a weak effect in predicting the outcome of return orders</a:t>
            </a:r>
          </a:p>
          <a:p>
            <a:pPr marL="354013" marR="0" lvl="0" indent="-354013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54013" marR="0" lvl="0" indent="-354013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The feature importance generated from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AutoAI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and Python suggest that geographical location has the major influence the performance of the model.</a:t>
            </a:r>
          </a:p>
          <a:p>
            <a:pPr marL="354013" marR="0" lvl="0" indent="-3540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54013" marR="0" lvl="0" indent="-3540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3.	Our hypothesis will require more meaningful features to facilitate a better analysis and prepare a prediction data model for minimizing returns such as :</a:t>
            </a:r>
          </a:p>
          <a:p>
            <a:pPr marL="541338" marR="0" lvl="0" indent="-18732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Reason for Returns</a:t>
            </a:r>
          </a:p>
          <a:p>
            <a:pPr marL="541338" marR="0" lvl="0" indent="-18732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Customer Received Date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112B31E-CB1B-4BBA-8DFA-92B5213A253A}"/>
              </a:ext>
            </a:extLst>
          </p:cNvPr>
          <p:cNvSpPr txBox="1">
            <a:spLocks/>
          </p:cNvSpPr>
          <p:nvPr/>
        </p:nvSpPr>
        <p:spPr>
          <a:xfrm>
            <a:off x="3235686" y="447869"/>
            <a:ext cx="6785392" cy="6797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Summary and Reflection</a:t>
            </a:r>
          </a:p>
        </p:txBody>
      </p:sp>
    </p:spTree>
    <p:extLst>
      <p:ext uri="{BB962C8B-B14F-4D97-AF65-F5344CB8AC3E}">
        <p14:creationId xmlns:p14="http://schemas.microsoft.com/office/powerpoint/2010/main" val="3799888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B3459-0B90-4AC9-89BA-CCF79389D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340475"/>
            <a:ext cx="524501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112B31E-CB1B-4BBA-8DFA-92B5213A253A}"/>
              </a:ext>
            </a:extLst>
          </p:cNvPr>
          <p:cNvSpPr txBox="1">
            <a:spLocks/>
          </p:cNvSpPr>
          <p:nvPr/>
        </p:nvSpPr>
        <p:spPr>
          <a:xfrm>
            <a:off x="2821618" y="3278883"/>
            <a:ext cx="7245408" cy="6797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Demo: Testing Deployed Models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4000" b="1" cap="none" dirty="0">
                <a:solidFill>
                  <a:prstClr val="black"/>
                </a:solidFill>
                <a:latin typeface="Tw Cen MT" panose="020B0602020104020603"/>
              </a:rPr>
              <a:t>(</a:t>
            </a:r>
            <a:r>
              <a:rPr lang="en-SG" sz="4000" b="1" cap="none" dirty="0" err="1">
                <a:solidFill>
                  <a:prstClr val="black"/>
                </a:solidFill>
                <a:latin typeface="Tw Cen MT" panose="020B0602020104020603"/>
              </a:rPr>
              <a:t>AutoAI</a:t>
            </a:r>
            <a:r>
              <a:rPr lang="en-SG" sz="4000" b="1" cap="none" dirty="0">
                <a:solidFill>
                  <a:prstClr val="black"/>
                </a:solidFill>
                <a:latin typeface="Tw Cen MT" panose="020B0602020104020603"/>
              </a:rPr>
              <a:t> &amp; Python)</a:t>
            </a:r>
            <a:endParaRPr kumimoji="0" lang="en-SG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9377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Magnifying glass and question mark">
            <a:extLst>
              <a:ext uri="{FF2B5EF4-FFF2-40B4-BE49-F238E27FC236}">
                <a16:creationId xmlns:a16="http://schemas.microsoft.com/office/drawing/2014/main" id="{BFB73480-9168-CD5E-E64E-5D8245322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43" r="29795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D8309-EDCE-481F-8371-98D57D998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0C5D2-A6E4-4674-B205-30D554214AF9}"/>
              </a:ext>
            </a:extLst>
          </p:cNvPr>
          <p:cNvSpPr txBox="1"/>
          <p:nvPr/>
        </p:nvSpPr>
        <p:spPr>
          <a:xfrm>
            <a:off x="5201494" y="1870382"/>
            <a:ext cx="559583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Might We </a:t>
            </a:r>
            <a:b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Identify Potential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CC66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Return Orders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Mitigate Profit Loss Due to Return Policy.</a:t>
            </a:r>
            <a:endParaRPr kumimoji="0" lang="en-SG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023484-3BFB-4A4A-B85A-ADEB9F3349FD}"/>
              </a:ext>
            </a:extLst>
          </p:cNvPr>
          <p:cNvSpPr txBox="1"/>
          <p:nvPr/>
        </p:nvSpPr>
        <p:spPr>
          <a:xfrm>
            <a:off x="11123613" y="34119"/>
            <a:ext cx="1068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Planning Analytics 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152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F2E08-B173-40B4-87D6-712F0070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68078" cy="1325563"/>
          </a:xfrm>
        </p:spPr>
        <p:txBody>
          <a:bodyPr>
            <a:normAutofit/>
          </a:bodyPr>
          <a:lstStyle/>
          <a:p>
            <a:r>
              <a:rPr lang="en-SG" sz="54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8CA54-A2B6-4BF5-B85F-9E2C60D24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SG" sz="3200" b="1" dirty="0">
                <a:latin typeface="Arial" panose="020B0604020202020204" pitchFamily="34" charset="0"/>
                <a:cs typeface="Arial" panose="020B0604020202020204" pitchFamily="34" charset="0"/>
              </a:rPr>
              <a:t>Type of Sub-Category Returned</a:t>
            </a:r>
            <a:br>
              <a:rPr lang="en-SG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>
                <a:solidFill>
                  <a:srgbClr val="FCC66D"/>
                </a:solidFill>
              </a:rPr>
              <a:t>Return orders </a:t>
            </a: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due to type of sub-category products)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endParaRPr lang="en-SG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SG" sz="3200" b="1" dirty="0">
                <a:latin typeface="Arial" panose="020B0604020202020204" pitchFamily="34" charset="0"/>
                <a:cs typeface="Arial" panose="020B0604020202020204" pitchFamily="34" charset="0"/>
              </a:rPr>
              <a:t>Price (Sales) of the Product</a:t>
            </a:r>
            <a:br>
              <a:rPr lang="en-SG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dirty="0">
                <a:solidFill>
                  <a:srgbClr val="FCC66D"/>
                </a:solidFill>
              </a:rPr>
              <a:t>Return orders </a:t>
            </a: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due to the sales/price of the product)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endParaRPr lang="en-SG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SG" sz="3200" b="1" dirty="0">
                <a:latin typeface="Arial" panose="020B0604020202020204" pitchFamily="34" charset="0"/>
                <a:cs typeface="Arial" panose="020B0604020202020204" pitchFamily="34" charset="0"/>
              </a:rPr>
              <a:t>Shipment Duration of the Product</a:t>
            </a:r>
            <a:br>
              <a:rPr lang="en-SG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dirty="0">
                <a:solidFill>
                  <a:srgbClr val="FCC66D"/>
                </a:solidFill>
              </a:rPr>
              <a:t>Return orders </a:t>
            </a: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due to shipment duration)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endParaRPr lang="en-SG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9B591-8C05-48EB-94EF-CCAA6299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7EF97-FAC4-4CD0-AB98-8A6AAA9E1D46}" type="slidenum">
              <a:rPr kumimoji="0" lang="en-SG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SG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32AB4-54FC-4D15-B09A-1C4C52463610}"/>
              </a:ext>
            </a:extLst>
          </p:cNvPr>
          <p:cNvSpPr txBox="1"/>
          <p:nvPr/>
        </p:nvSpPr>
        <p:spPr>
          <a:xfrm>
            <a:off x="11123613" y="34119"/>
            <a:ext cx="1068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Descriptive Analytics 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AAF6E-7517-407B-AB15-CEE4BC4A4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84164" y="2211539"/>
            <a:ext cx="3325104" cy="368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14390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1_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Yu Mincho Demibold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5056</Words>
  <Application>Microsoft Office PowerPoint</Application>
  <PresentationFormat>Widescreen</PresentationFormat>
  <Paragraphs>1236</Paragraphs>
  <Slides>76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90" baseType="lpstr">
      <vt:lpstr>Yu Gothic</vt:lpstr>
      <vt:lpstr>Yu Mincho Demibold</vt:lpstr>
      <vt:lpstr>Arial</vt:lpstr>
      <vt:lpstr>Arial</vt:lpstr>
      <vt:lpstr>Calibri</vt:lpstr>
      <vt:lpstr>Century Gothic</vt:lpstr>
      <vt:lpstr>IBM Plex Sans</vt:lpstr>
      <vt:lpstr>Open Sans</vt:lpstr>
      <vt:lpstr>Tw Cen MT</vt:lpstr>
      <vt:lpstr>Wingdings 3</vt:lpstr>
      <vt:lpstr>1_Droplet</vt:lpstr>
      <vt:lpstr>DashVTI</vt:lpstr>
      <vt:lpstr>Ion</vt:lpstr>
      <vt:lpstr>Bitmap Image</vt:lpstr>
      <vt:lpstr>PowerPoint Presentation</vt:lpstr>
      <vt:lpstr>Agenda</vt:lpstr>
      <vt:lpstr>Introduction</vt:lpstr>
      <vt:lpstr>Introduction</vt:lpstr>
      <vt:lpstr>Introduction</vt:lpstr>
      <vt:lpstr>Introduction</vt:lpstr>
      <vt:lpstr>Business Understanding</vt:lpstr>
      <vt:lpstr>PowerPoint Presentation</vt:lpstr>
      <vt:lpstr>Hypothesis</vt:lpstr>
      <vt:lpstr>Data Exploration </vt:lpstr>
      <vt:lpstr>Metadata </vt:lpstr>
      <vt:lpstr>Metadata </vt:lpstr>
      <vt:lpstr>Data Preparation </vt:lpstr>
      <vt:lpstr>Data Representation and Transformation</vt:lpstr>
      <vt:lpstr>Data Visualization</vt:lpstr>
      <vt:lpstr>Data Visualization</vt:lpstr>
      <vt:lpstr>Data Visualization</vt:lpstr>
      <vt:lpstr>Data Visualization</vt:lpstr>
      <vt:lpstr>Type of Sub-Category Returned </vt:lpstr>
      <vt:lpstr>PowerPoint Presentation</vt:lpstr>
      <vt:lpstr> </vt:lpstr>
      <vt:lpstr>Hypothesis Test Conclusion</vt:lpstr>
      <vt:lpstr>PowerPoint Presentation</vt:lpstr>
      <vt:lpstr>PowerPoint Presentation</vt:lpstr>
      <vt:lpstr>Predictive Analytics</vt:lpstr>
      <vt:lpstr>Predictive Analytics</vt:lpstr>
      <vt:lpstr>Data  Pre-processing</vt:lpstr>
      <vt:lpstr>Data  Pre-processing</vt:lpstr>
      <vt:lpstr>Data  Pre-processing</vt:lpstr>
      <vt:lpstr>Data  Pre-processing</vt:lpstr>
      <vt:lpstr>Data  Pre-processing</vt:lpstr>
      <vt:lpstr>Train Model</vt:lpstr>
      <vt:lpstr>Train Model</vt:lpstr>
      <vt:lpstr>Model Optimization</vt:lpstr>
      <vt:lpstr>Model Optimization</vt:lpstr>
      <vt:lpstr>Model Optimization</vt:lpstr>
      <vt:lpstr>Model Optimization</vt:lpstr>
      <vt:lpstr>Model Optimization</vt:lpstr>
      <vt:lpstr>Model Optimization</vt:lpstr>
      <vt:lpstr>Model Optimization</vt:lpstr>
      <vt:lpstr>Model Evaluation</vt:lpstr>
      <vt:lpstr>Hypothesis Testing Conclusion</vt:lpstr>
      <vt:lpstr>Model Evaluation</vt:lpstr>
      <vt:lpstr>Model Evaluation</vt:lpstr>
      <vt:lpstr>Model Evaluation</vt:lpstr>
      <vt:lpstr>Model Testing</vt:lpstr>
      <vt:lpstr>Model Testing</vt:lpstr>
      <vt:lpstr>Model 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Prescriptive Analytics : Deploy Data Models</vt:lpstr>
      <vt:lpstr>Prescriptive Analytics : Deploy Data Models</vt:lpstr>
      <vt:lpstr>Prescriptive Analytics : Deploy Data Models</vt:lpstr>
      <vt:lpstr>Prescriptive Analytics : Deploy Data Models</vt:lpstr>
      <vt:lpstr>Prescriptive Analytics : Deploy Data Models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khchung _</dc:creator>
  <cp:lastModifiedBy>khchung _</cp:lastModifiedBy>
  <cp:revision>1</cp:revision>
  <dcterms:created xsi:type="dcterms:W3CDTF">2022-04-28T10:53:23Z</dcterms:created>
  <dcterms:modified xsi:type="dcterms:W3CDTF">2022-04-29T01:00:18Z</dcterms:modified>
</cp:coreProperties>
</file>